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2.xml" ContentType="application/vnd.openxmlformats-officedocument.themeOverride+xml"/>
  <Override PartName="/ppt/drawings/drawing1.xml" ContentType="application/vnd.openxmlformats-officedocument.drawingml.chartshapes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45"/>
  </p:notesMasterIdLst>
  <p:handoutMasterIdLst>
    <p:handoutMasterId r:id="rId46"/>
  </p:handoutMasterIdLst>
  <p:sldIdLst>
    <p:sldId id="1741" r:id="rId2"/>
    <p:sldId id="1746" r:id="rId3"/>
    <p:sldId id="1754" r:id="rId4"/>
    <p:sldId id="1784" r:id="rId5"/>
    <p:sldId id="1747" r:id="rId6"/>
    <p:sldId id="1744" r:id="rId7"/>
    <p:sldId id="1755" r:id="rId8"/>
    <p:sldId id="1756" r:id="rId9"/>
    <p:sldId id="1778" r:id="rId10"/>
    <p:sldId id="1757" r:id="rId11"/>
    <p:sldId id="1758" r:id="rId12"/>
    <p:sldId id="1762" r:id="rId13"/>
    <p:sldId id="1763" r:id="rId14"/>
    <p:sldId id="1760" r:id="rId15"/>
    <p:sldId id="1761" r:id="rId16"/>
    <p:sldId id="1738" r:id="rId17"/>
    <p:sldId id="1785" r:id="rId18"/>
    <p:sldId id="1739" r:id="rId19"/>
    <p:sldId id="1740" r:id="rId20"/>
    <p:sldId id="1012" r:id="rId21"/>
    <p:sldId id="1013" r:id="rId22"/>
    <p:sldId id="1017" r:id="rId23"/>
    <p:sldId id="1015" r:id="rId24"/>
    <p:sldId id="1016" r:id="rId25"/>
    <p:sldId id="1021" r:id="rId26"/>
    <p:sldId id="1723" r:id="rId27"/>
    <p:sldId id="1019" r:id="rId28"/>
    <p:sldId id="1018" r:id="rId29"/>
    <p:sldId id="1020" r:id="rId30"/>
    <p:sldId id="1724" r:id="rId31"/>
    <p:sldId id="1725" r:id="rId32"/>
    <p:sldId id="1726" r:id="rId33"/>
    <p:sldId id="1727" r:id="rId34"/>
    <p:sldId id="1734" r:id="rId35"/>
    <p:sldId id="1730" r:id="rId36"/>
    <p:sldId id="1732" r:id="rId37"/>
    <p:sldId id="1733" r:id="rId38"/>
    <p:sldId id="1735" r:id="rId39"/>
    <p:sldId id="1736" r:id="rId40"/>
    <p:sldId id="1759" r:id="rId41"/>
    <p:sldId id="1781" r:id="rId42"/>
    <p:sldId id="1786" r:id="rId43"/>
    <p:sldId id="1764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ders,Rich" initials="E" lastIdx="4" clrIdx="0">
    <p:extLst>
      <p:ext uri="{19B8F6BF-5375-455C-9EA6-DF929625EA0E}">
        <p15:presenceInfo xmlns:p15="http://schemas.microsoft.com/office/powerpoint/2012/main" userId="S::Rich.Enders@gartner.com::1ad872d4-5fa0-4d3e-b9bc-40fded2a6f6d" providerId="AD"/>
      </p:ext>
    </p:extLst>
  </p:cmAuthor>
  <p:cmAuthor id="2" name="Puleio,Michelle" initials="P" lastIdx="1" clrIdx="1">
    <p:extLst>
      <p:ext uri="{19B8F6BF-5375-455C-9EA6-DF929625EA0E}">
        <p15:presenceInfo xmlns:p15="http://schemas.microsoft.com/office/powerpoint/2012/main" userId="S::Michelle.Puleio@gartner.com::4d61dde0-08c5-41fb-925d-691e51c28e04" providerId="AD"/>
      </p:ext>
    </p:extLst>
  </p:cmAuthor>
  <p:cmAuthor id="3" name="Rafferty,Charles" initials="R" lastIdx="1" clrIdx="2">
    <p:extLst>
      <p:ext uri="{19B8F6BF-5375-455C-9EA6-DF929625EA0E}">
        <p15:presenceInfo xmlns:p15="http://schemas.microsoft.com/office/powerpoint/2012/main" userId="S::Charles.Rafferty@gartner.com::7a4208b7-acfc-4cce-8499-c63b78448d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D2A183-CEA7-4CA8-A48C-B6F17F00A5FA}" v="20" dt="2024-02-01T09:12:59.696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2" autoAdjust="0"/>
    <p:restoredTop sz="95844" autoAdjust="0"/>
  </p:normalViewPr>
  <p:slideViewPr>
    <p:cSldViewPr snapToGrid="0">
      <p:cViewPr varScale="1">
        <p:scale>
          <a:sx n="127" d="100"/>
          <a:sy n="127" d="100"/>
        </p:scale>
        <p:origin x="192" y="1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32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er Hurrey" userId="df1afcae30c84cd7" providerId="LiveId" clId="{D2D2A183-CEA7-4CA8-A48C-B6F17F00A5FA}"/>
    <pc:docChg chg="undo custSel addSld delSld modSld sldOrd modMainMaster">
      <pc:chgData name="Oliver Hurrey" userId="df1afcae30c84cd7" providerId="LiveId" clId="{D2D2A183-CEA7-4CA8-A48C-B6F17F00A5FA}" dt="2024-02-01T09:12:59.694" v="2740"/>
      <pc:docMkLst>
        <pc:docMk/>
      </pc:docMkLst>
      <pc:sldChg chg="add">
        <pc:chgData name="Oliver Hurrey" userId="df1afcae30c84cd7" providerId="LiveId" clId="{D2D2A183-CEA7-4CA8-A48C-B6F17F00A5FA}" dt="2024-02-01T08:52:24.535" v="1968"/>
        <pc:sldMkLst>
          <pc:docMk/>
          <pc:sldMk cId="3740985267" sldId="1012"/>
        </pc:sldMkLst>
      </pc:sldChg>
      <pc:sldChg chg="add">
        <pc:chgData name="Oliver Hurrey" userId="df1afcae30c84cd7" providerId="LiveId" clId="{D2D2A183-CEA7-4CA8-A48C-B6F17F00A5FA}" dt="2024-02-01T08:52:24.535" v="1968"/>
        <pc:sldMkLst>
          <pc:docMk/>
          <pc:sldMk cId="18445448" sldId="1013"/>
        </pc:sldMkLst>
      </pc:sldChg>
      <pc:sldChg chg="add">
        <pc:chgData name="Oliver Hurrey" userId="df1afcae30c84cd7" providerId="LiveId" clId="{D2D2A183-CEA7-4CA8-A48C-B6F17F00A5FA}" dt="2024-02-01T08:52:24.535" v="1968"/>
        <pc:sldMkLst>
          <pc:docMk/>
          <pc:sldMk cId="3140899940" sldId="1015"/>
        </pc:sldMkLst>
      </pc:sldChg>
      <pc:sldChg chg="add">
        <pc:chgData name="Oliver Hurrey" userId="df1afcae30c84cd7" providerId="LiveId" clId="{D2D2A183-CEA7-4CA8-A48C-B6F17F00A5FA}" dt="2024-02-01T08:52:24.535" v="1968"/>
        <pc:sldMkLst>
          <pc:docMk/>
          <pc:sldMk cId="1348812597" sldId="1016"/>
        </pc:sldMkLst>
      </pc:sldChg>
      <pc:sldChg chg="add">
        <pc:chgData name="Oliver Hurrey" userId="df1afcae30c84cd7" providerId="LiveId" clId="{D2D2A183-CEA7-4CA8-A48C-B6F17F00A5FA}" dt="2024-02-01T08:52:24.535" v="1968"/>
        <pc:sldMkLst>
          <pc:docMk/>
          <pc:sldMk cId="692907265" sldId="1017"/>
        </pc:sldMkLst>
      </pc:sldChg>
      <pc:sldChg chg="add">
        <pc:chgData name="Oliver Hurrey" userId="df1afcae30c84cd7" providerId="LiveId" clId="{D2D2A183-CEA7-4CA8-A48C-B6F17F00A5FA}" dt="2024-02-01T08:52:24.535" v="1968"/>
        <pc:sldMkLst>
          <pc:docMk/>
          <pc:sldMk cId="2663272427" sldId="1018"/>
        </pc:sldMkLst>
      </pc:sldChg>
      <pc:sldChg chg="add">
        <pc:chgData name="Oliver Hurrey" userId="df1afcae30c84cd7" providerId="LiveId" clId="{D2D2A183-CEA7-4CA8-A48C-B6F17F00A5FA}" dt="2024-02-01T08:52:24.535" v="1968"/>
        <pc:sldMkLst>
          <pc:docMk/>
          <pc:sldMk cId="2609733091" sldId="1019"/>
        </pc:sldMkLst>
      </pc:sldChg>
      <pc:sldChg chg="add">
        <pc:chgData name="Oliver Hurrey" userId="df1afcae30c84cd7" providerId="LiveId" clId="{D2D2A183-CEA7-4CA8-A48C-B6F17F00A5FA}" dt="2024-02-01T08:52:24.535" v="1968"/>
        <pc:sldMkLst>
          <pc:docMk/>
          <pc:sldMk cId="679646002" sldId="1020"/>
        </pc:sldMkLst>
      </pc:sldChg>
      <pc:sldChg chg="add del">
        <pc:chgData name="Oliver Hurrey" userId="df1afcae30c84cd7" providerId="LiveId" clId="{D2D2A183-CEA7-4CA8-A48C-B6F17F00A5FA}" dt="2024-02-01T08:52:24.535" v="1968"/>
        <pc:sldMkLst>
          <pc:docMk/>
          <pc:sldMk cId="3894679929" sldId="1021"/>
        </pc:sldMkLst>
      </pc:sldChg>
      <pc:sldChg chg="add del">
        <pc:chgData name="Oliver Hurrey" userId="df1afcae30c84cd7" providerId="LiveId" clId="{D2D2A183-CEA7-4CA8-A48C-B6F17F00A5FA}" dt="2024-02-01T08:52:24.535" v="1968"/>
        <pc:sldMkLst>
          <pc:docMk/>
          <pc:sldMk cId="1959253357" sldId="1723"/>
        </pc:sldMkLst>
      </pc:sldChg>
      <pc:sldChg chg="add">
        <pc:chgData name="Oliver Hurrey" userId="df1afcae30c84cd7" providerId="LiveId" clId="{D2D2A183-CEA7-4CA8-A48C-B6F17F00A5FA}" dt="2024-02-01T08:52:24.535" v="1968"/>
        <pc:sldMkLst>
          <pc:docMk/>
          <pc:sldMk cId="3210672365" sldId="1724"/>
        </pc:sldMkLst>
      </pc:sldChg>
      <pc:sldChg chg="add">
        <pc:chgData name="Oliver Hurrey" userId="df1afcae30c84cd7" providerId="LiveId" clId="{D2D2A183-CEA7-4CA8-A48C-B6F17F00A5FA}" dt="2024-02-01T08:52:24.535" v="1968"/>
        <pc:sldMkLst>
          <pc:docMk/>
          <pc:sldMk cId="2412794443" sldId="1725"/>
        </pc:sldMkLst>
      </pc:sldChg>
      <pc:sldChg chg="add">
        <pc:chgData name="Oliver Hurrey" userId="df1afcae30c84cd7" providerId="LiveId" clId="{D2D2A183-CEA7-4CA8-A48C-B6F17F00A5FA}" dt="2024-02-01T08:52:24.535" v="1968"/>
        <pc:sldMkLst>
          <pc:docMk/>
          <pc:sldMk cId="4050161578" sldId="1726"/>
        </pc:sldMkLst>
      </pc:sldChg>
      <pc:sldChg chg="add">
        <pc:chgData name="Oliver Hurrey" userId="df1afcae30c84cd7" providerId="LiveId" clId="{D2D2A183-CEA7-4CA8-A48C-B6F17F00A5FA}" dt="2024-02-01T08:52:24.535" v="1968"/>
        <pc:sldMkLst>
          <pc:docMk/>
          <pc:sldMk cId="2391615190" sldId="1727"/>
        </pc:sldMkLst>
      </pc:sldChg>
      <pc:sldChg chg="add del">
        <pc:chgData name="Oliver Hurrey" userId="df1afcae30c84cd7" providerId="LiveId" clId="{D2D2A183-CEA7-4CA8-A48C-B6F17F00A5FA}" dt="2024-02-01T08:58:17.297" v="2728" actId="47"/>
        <pc:sldMkLst>
          <pc:docMk/>
          <pc:sldMk cId="878791438" sldId="1728"/>
        </pc:sldMkLst>
      </pc:sldChg>
      <pc:sldChg chg="add">
        <pc:chgData name="Oliver Hurrey" userId="df1afcae30c84cd7" providerId="LiveId" clId="{D2D2A183-CEA7-4CA8-A48C-B6F17F00A5FA}" dt="2024-02-01T08:52:24.535" v="1968"/>
        <pc:sldMkLst>
          <pc:docMk/>
          <pc:sldMk cId="1506651307" sldId="1730"/>
        </pc:sldMkLst>
      </pc:sldChg>
      <pc:sldChg chg="add">
        <pc:chgData name="Oliver Hurrey" userId="df1afcae30c84cd7" providerId="LiveId" clId="{D2D2A183-CEA7-4CA8-A48C-B6F17F00A5FA}" dt="2024-02-01T08:52:24.535" v="1968"/>
        <pc:sldMkLst>
          <pc:docMk/>
          <pc:sldMk cId="3046126215" sldId="1732"/>
        </pc:sldMkLst>
      </pc:sldChg>
      <pc:sldChg chg="add del">
        <pc:chgData name="Oliver Hurrey" userId="df1afcae30c84cd7" providerId="LiveId" clId="{D2D2A183-CEA7-4CA8-A48C-B6F17F00A5FA}" dt="2024-02-01T08:52:24.535" v="1968"/>
        <pc:sldMkLst>
          <pc:docMk/>
          <pc:sldMk cId="1845094173" sldId="1733"/>
        </pc:sldMkLst>
      </pc:sldChg>
      <pc:sldChg chg="add del">
        <pc:chgData name="Oliver Hurrey" userId="df1afcae30c84cd7" providerId="LiveId" clId="{D2D2A183-CEA7-4CA8-A48C-B6F17F00A5FA}" dt="2024-02-01T08:52:24.535" v="1968"/>
        <pc:sldMkLst>
          <pc:docMk/>
          <pc:sldMk cId="2520086579" sldId="1734"/>
        </pc:sldMkLst>
      </pc:sldChg>
      <pc:sldChg chg="add">
        <pc:chgData name="Oliver Hurrey" userId="df1afcae30c84cd7" providerId="LiveId" clId="{D2D2A183-CEA7-4CA8-A48C-B6F17F00A5FA}" dt="2024-02-01T08:52:24.535" v="1968"/>
        <pc:sldMkLst>
          <pc:docMk/>
          <pc:sldMk cId="3729404873" sldId="1735"/>
        </pc:sldMkLst>
      </pc:sldChg>
      <pc:sldChg chg="add">
        <pc:chgData name="Oliver Hurrey" userId="df1afcae30c84cd7" providerId="LiveId" clId="{D2D2A183-CEA7-4CA8-A48C-B6F17F00A5FA}" dt="2024-02-01T08:52:24.535" v="1968"/>
        <pc:sldMkLst>
          <pc:docMk/>
          <pc:sldMk cId="3278291066" sldId="1736"/>
        </pc:sldMkLst>
      </pc:sldChg>
      <pc:sldChg chg="addSp delSp modSp add mod">
        <pc:chgData name="Oliver Hurrey" userId="df1afcae30c84cd7" providerId="LiveId" clId="{D2D2A183-CEA7-4CA8-A48C-B6F17F00A5FA}" dt="2024-02-01T08:57:05.264" v="2727" actId="20577"/>
        <pc:sldMkLst>
          <pc:docMk/>
          <pc:sldMk cId="75958662" sldId="1738"/>
        </pc:sldMkLst>
        <pc:spChg chg="mod">
          <ac:chgData name="Oliver Hurrey" userId="df1afcae30c84cd7" providerId="LiveId" clId="{D2D2A183-CEA7-4CA8-A48C-B6F17F00A5FA}" dt="2024-02-01T08:53:25.774" v="2022" actId="20577"/>
          <ac:spMkLst>
            <pc:docMk/>
            <pc:sldMk cId="75958662" sldId="1738"/>
            <ac:spMk id="2" creationId="{02ECBD18-4D57-EC68-D95E-D18AC69874BB}"/>
          </ac:spMkLst>
        </pc:spChg>
        <pc:spChg chg="del">
          <ac:chgData name="Oliver Hurrey" userId="df1afcae30c84cd7" providerId="LiveId" clId="{D2D2A183-CEA7-4CA8-A48C-B6F17F00A5FA}" dt="2024-02-01T08:52:52.492" v="2016" actId="478"/>
          <ac:spMkLst>
            <pc:docMk/>
            <pc:sldMk cId="75958662" sldId="1738"/>
            <ac:spMk id="3" creationId="{D212D5D1-1191-992F-68CC-F0B755171D5E}"/>
          </ac:spMkLst>
        </pc:spChg>
        <pc:spChg chg="del">
          <ac:chgData name="Oliver Hurrey" userId="df1afcae30c84cd7" providerId="LiveId" clId="{D2D2A183-CEA7-4CA8-A48C-B6F17F00A5FA}" dt="2024-02-01T08:53:17.602" v="2020" actId="478"/>
          <ac:spMkLst>
            <pc:docMk/>
            <pc:sldMk cId="75958662" sldId="1738"/>
            <ac:spMk id="4" creationId="{B23E9505-86D8-E084-7CE5-256E8B6C2370}"/>
          </ac:spMkLst>
        </pc:spChg>
        <pc:spChg chg="del">
          <ac:chgData name="Oliver Hurrey" userId="df1afcae30c84cd7" providerId="LiveId" clId="{D2D2A183-CEA7-4CA8-A48C-B6F17F00A5FA}" dt="2024-02-01T08:53:14.098" v="2018" actId="478"/>
          <ac:spMkLst>
            <pc:docMk/>
            <pc:sldMk cId="75958662" sldId="1738"/>
            <ac:spMk id="7" creationId="{0D9FCE66-705C-6A20-B17B-B4899A8611C3}"/>
          </ac:spMkLst>
        </pc:spChg>
        <pc:spChg chg="del">
          <ac:chgData name="Oliver Hurrey" userId="df1afcae30c84cd7" providerId="LiveId" clId="{D2D2A183-CEA7-4CA8-A48C-B6F17F00A5FA}" dt="2024-02-01T08:53:14.098" v="2018" actId="478"/>
          <ac:spMkLst>
            <pc:docMk/>
            <pc:sldMk cId="75958662" sldId="1738"/>
            <ac:spMk id="8" creationId="{2BAA9EE1-0A98-8650-96F8-94657DAD25A2}"/>
          </ac:spMkLst>
        </pc:spChg>
        <pc:spChg chg="del">
          <ac:chgData name="Oliver Hurrey" userId="df1afcae30c84cd7" providerId="LiveId" clId="{D2D2A183-CEA7-4CA8-A48C-B6F17F00A5FA}" dt="2024-02-01T08:53:14.098" v="2018" actId="478"/>
          <ac:spMkLst>
            <pc:docMk/>
            <pc:sldMk cId="75958662" sldId="1738"/>
            <ac:spMk id="9" creationId="{91718A66-94DB-2180-123B-7040FCD48BAD}"/>
          </ac:spMkLst>
        </pc:spChg>
        <pc:spChg chg="del">
          <ac:chgData name="Oliver Hurrey" userId="df1afcae30c84cd7" providerId="LiveId" clId="{D2D2A183-CEA7-4CA8-A48C-B6F17F00A5FA}" dt="2024-02-01T08:53:14.098" v="2018" actId="478"/>
          <ac:spMkLst>
            <pc:docMk/>
            <pc:sldMk cId="75958662" sldId="1738"/>
            <ac:spMk id="10" creationId="{6F3FC275-AF39-A3AA-2DE6-8257478E56F9}"/>
          </ac:spMkLst>
        </pc:spChg>
        <pc:spChg chg="add mod">
          <ac:chgData name="Oliver Hurrey" userId="df1afcae30c84cd7" providerId="LiveId" clId="{D2D2A183-CEA7-4CA8-A48C-B6F17F00A5FA}" dt="2024-02-01T08:57:05.264" v="2727" actId="20577"/>
          <ac:spMkLst>
            <pc:docMk/>
            <pc:sldMk cId="75958662" sldId="1738"/>
            <ac:spMk id="11" creationId="{096EF27A-8D1A-F5AE-6AB4-1DFAC64F887C}"/>
          </ac:spMkLst>
        </pc:spChg>
        <pc:picChg chg="del">
          <ac:chgData name="Oliver Hurrey" userId="df1afcae30c84cd7" providerId="LiveId" clId="{D2D2A183-CEA7-4CA8-A48C-B6F17F00A5FA}" dt="2024-02-01T08:52:58.336" v="2017" actId="478"/>
          <ac:picMkLst>
            <pc:docMk/>
            <pc:sldMk cId="75958662" sldId="1738"/>
            <ac:picMk id="5" creationId="{F0430A1C-1EDD-BC9D-22BA-2C8A5A65450B}"/>
          </ac:picMkLst>
        </pc:picChg>
        <pc:picChg chg="del">
          <ac:chgData name="Oliver Hurrey" userId="df1afcae30c84cd7" providerId="LiveId" clId="{D2D2A183-CEA7-4CA8-A48C-B6F17F00A5FA}" dt="2024-02-01T08:53:15.348" v="2019" actId="478"/>
          <ac:picMkLst>
            <pc:docMk/>
            <pc:sldMk cId="75958662" sldId="1738"/>
            <ac:picMk id="6" creationId="{9B51DBFF-E2B0-E788-721B-D08A1F0BE264}"/>
          </ac:picMkLst>
        </pc:picChg>
      </pc:sldChg>
      <pc:sldChg chg="add">
        <pc:chgData name="Oliver Hurrey" userId="df1afcae30c84cd7" providerId="LiveId" clId="{D2D2A183-CEA7-4CA8-A48C-B6F17F00A5FA}" dt="2024-02-01T08:52:24.535" v="1968"/>
        <pc:sldMkLst>
          <pc:docMk/>
          <pc:sldMk cId="2811055115" sldId="1739"/>
        </pc:sldMkLst>
      </pc:sldChg>
      <pc:sldChg chg="add">
        <pc:chgData name="Oliver Hurrey" userId="df1afcae30c84cd7" providerId="LiveId" clId="{D2D2A183-CEA7-4CA8-A48C-B6F17F00A5FA}" dt="2024-02-01T08:52:24.535" v="1968"/>
        <pc:sldMkLst>
          <pc:docMk/>
          <pc:sldMk cId="3561490684" sldId="1740"/>
        </pc:sldMkLst>
      </pc:sldChg>
      <pc:sldChg chg="del">
        <pc:chgData name="Oliver Hurrey" userId="df1afcae30c84cd7" providerId="LiveId" clId="{D2D2A183-CEA7-4CA8-A48C-B6F17F00A5FA}" dt="2024-02-01T08:58:46.549" v="2731" actId="47"/>
        <pc:sldMkLst>
          <pc:docMk/>
          <pc:sldMk cId="2437754719" sldId="1743"/>
        </pc:sldMkLst>
      </pc:sldChg>
      <pc:sldChg chg="modSp mod">
        <pc:chgData name="Oliver Hurrey" userId="df1afcae30c84cd7" providerId="LiveId" clId="{D2D2A183-CEA7-4CA8-A48C-B6F17F00A5FA}" dt="2024-02-01T08:49:27.785" v="1923" actId="20577"/>
        <pc:sldMkLst>
          <pc:docMk/>
          <pc:sldMk cId="592651017" sldId="1744"/>
        </pc:sldMkLst>
        <pc:spChg chg="mod">
          <ac:chgData name="Oliver Hurrey" userId="df1afcae30c84cd7" providerId="LiveId" clId="{D2D2A183-CEA7-4CA8-A48C-B6F17F00A5FA}" dt="2024-02-01T08:49:27.785" v="1923" actId="20577"/>
          <ac:spMkLst>
            <pc:docMk/>
            <pc:sldMk cId="592651017" sldId="1744"/>
            <ac:spMk id="5" creationId="{9B8F7AAC-BE47-1218-6C73-15B330BE6553}"/>
          </ac:spMkLst>
        </pc:spChg>
      </pc:sldChg>
      <pc:sldChg chg="addSp modSp modAnim">
        <pc:chgData name="Oliver Hurrey" userId="df1afcae30c84cd7" providerId="LiveId" clId="{D2D2A183-CEA7-4CA8-A48C-B6F17F00A5FA}" dt="2024-02-01T08:48:27.575" v="1857"/>
        <pc:sldMkLst>
          <pc:docMk/>
          <pc:sldMk cId="2467265589" sldId="1746"/>
        </pc:sldMkLst>
        <pc:picChg chg="add mod">
          <ac:chgData name="Oliver Hurrey" userId="df1afcae30c84cd7" providerId="LiveId" clId="{D2D2A183-CEA7-4CA8-A48C-B6F17F00A5FA}" dt="2024-02-01T08:48:27.575" v="1857"/>
          <ac:picMkLst>
            <pc:docMk/>
            <pc:sldMk cId="2467265589" sldId="1746"/>
            <ac:picMk id="2" creationId="{9B390D60-6821-0574-4270-9AD42AC9A162}"/>
          </ac:picMkLst>
        </pc:picChg>
      </pc:sldChg>
      <pc:sldChg chg="addSp delSp modSp mod ord">
        <pc:chgData name="Oliver Hurrey" userId="df1afcae30c84cd7" providerId="LiveId" clId="{D2D2A183-CEA7-4CA8-A48C-B6F17F00A5FA}" dt="2024-02-01T08:50:17.318" v="1952" actId="20577"/>
        <pc:sldMkLst>
          <pc:docMk/>
          <pc:sldMk cId="3986159607" sldId="1747"/>
        </pc:sldMkLst>
        <pc:spChg chg="add del">
          <ac:chgData name="Oliver Hurrey" userId="df1afcae30c84cd7" providerId="LiveId" clId="{D2D2A183-CEA7-4CA8-A48C-B6F17F00A5FA}" dt="2024-02-01T08:49:57.650" v="1927" actId="22"/>
          <ac:spMkLst>
            <pc:docMk/>
            <pc:sldMk cId="3986159607" sldId="1747"/>
            <ac:spMk id="4" creationId="{AF1BB887-2934-6378-87F4-63C6455A5238}"/>
          </ac:spMkLst>
        </pc:spChg>
        <pc:spChg chg="add del">
          <ac:chgData name="Oliver Hurrey" userId="df1afcae30c84cd7" providerId="LiveId" clId="{D2D2A183-CEA7-4CA8-A48C-B6F17F00A5FA}" dt="2024-02-01T08:49:59.754" v="1929" actId="22"/>
          <ac:spMkLst>
            <pc:docMk/>
            <pc:sldMk cId="3986159607" sldId="1747"/>
            <ac:spMk id="6" creationId="{4C5B78E7-A7D4-84B6-3967-421A26FFE97C}"/>
          </ac:spMkLst>
        </pc:spChg>
        <pc:spChg chg="add del">
          <ac:chgData name="Oliver Hurrey" userId="df1afcae30c84cd7" providerId="LiveId" clId="{D2D2A183-CEA7-4CA8-A48C-B6F17F00A5FA}" dt="2024-02-01T08:50:04.002" v="1933" actId="22"/>
          <ac:spMkLst>
            <pc:docMk/>
            <pc:sldMk cId="3986159607" sldId="1747"/>
            <ac:spMk id="10" creationId="{1198E62B-F38E-480B-D893-7A4363C05C6A}"/>
          </ac:spMkLst>
        </pc:spChg>
        <pc:spChg chg="add mod">
          <ac:chgData name="Oliver Hurrey" userId="df1afcae30c84cd7" providerId="LiveId" clId="{D2D2A183-CEA7-4CA8-A48C-B6F17F00A5FA}" dt="2024-02-01T08:50:17.318" v="1952" actId="20577"/>
          <ac:spMkLst>
            <pc:docMk/>
            <pc:sldMk cId="3986159607" sldId="1747"/>
            <ac:spMk id="11" creationId="{C6F60234-4971-C7D2-9459-A9EE6A8B80D4}"/>
          </ac:spMkLst>
        </pc:spChg>
        <pc:picChg chg="add del">
          <ac:chgData name="Oliver Hurrey" userId="df1afcae30c84cd7" providerId="LiveId" clId="{D2D2A183-CEA7-4CA8-A48C-B6F17F00A5FA}" dt="2024-02-01T08:50:02.440" v="1931" actId="22"/>
          <ac:picMkLst>
            <pc:docMk/>
            <pc:sldMk cId="3986159607" sldId="1747"/>
            <ac:picMk id="8" creationId="{C3C2EC0E-F669-1D60-F2B1-C808F737AE33}"/>
          </ac:picMkLst>
        </pc:picChg>
      </pc:sldChg>
      <pc:sldChg chg="modSp mod">
        <pc:chgData name="Oliver Hurrey" userId="df1afcae30c84cd7" providerId="LiveId" clId="{D2D2A183-CEA7-4CA8-A48C-B6F17F00A5FA}" dt="2024-02-01T08:49:04.211" v="1895" actId="20577"/>
        <pc:sldMkLst>
          <pc:docMk/>
          <pc:sldMk cId="1854678030" sldId="1754"/>
        </pc:sldMkLst>
        <pc:spChg chg="mod">
          <ac:chgData name="Oliver Hurrey" userId="df1afcae30c84cd7" providerId="LiveId" clId="{D2D2A183-CEA7-4CA8-A48C-B6F17F00A5FA}" dt="2024-02-01T08:32:37.374" v="581" actId="20577"/>
          <ac:spMkLst>
            <pc:docMk/>
            <pc:sldMk cId="1854678030" sldId="1754"/>
            <ac:spMk id="7" creationId="{610CC170-DF79-B4C8-6C07-A6C5E76EBFFD}"/>
          </ac:spMkLst>
        </pc:spChg>
        <pc:spChg chg="mod">
          <ac:chgData name="Oliver Hurrey" userId="df1afcae30c84cd7" providerId="LiveId" clId="{D2D2A183-CEA7-4CA8-A48C-B6F17F00A5FA}" dt="2024-02-01T08:49:04.211" v="1895" actId="20577"/>
          <ac:spMkLst>
            <pc:docMk/>
            <pc:sldMk cId="1854678030" sldId="1754"/>
            <ac:spMk id="9" creationId="{EDFD0DFA-2376-ACDE-22D4-E00BCD14802D}"/>
          </ac:spMkLst>
        </pc:spChg>
      </pc:sldChg>
      <pc:sldChg chg="del">
        <pc:chgData name="Oliver Hurrey" userId="df1afcae30c84cd7" providerId="LiveId" clId="{D2D2A183-CEA7-4CA8-A48C-B6F17F00A5FA}" dt="2024-02-01T08:51:35.382" v="1967" actId="47"/>
        <pc:sldMkLst>
          <pc:docMk/>
          <pc:sldMk cId="997938234" sldId="1765"/>
        </pc:sldMkLst>
      </pc:sldChg>
      <pc:sldChg chg="del">
        <pc:chgData name="Oliver Hurrey" userId="df1afcae30c84cd7" providerId="LiveId" clId="{D2D2A183-CEA7-4CA8-A48C-B6F17F00A5FA}" dt="2024-02-01T08:50:36.946" v="1954" actId="47"/>
        <pc:sldMkLst>
          <pc:docMk/>
          <pc:sldMk cId="1757480489" sldId="1766"/>
        </pc:sldMkLst>
      </pc:sldChg>
      <pc:sldChg chg="del">
        <pc:chgData name="Oliver Hurrey" userId="df1afcae30c84cd7" providerId="LiveId" clId="{D2D2A183-CEA7-4CA8-A48C-B6F17F00A5FA}" dt="2024-02-01T08:50:44.071" v="1955" actId="47"/>
        <pc:sldMkLst>
          <pc:docMk/>
          <pc:sldMk cId="716451586" sldId="1768"/>
        </pc:sldMkLst>
      </pc:sldChg>
      <pc:sldChg chg="del">
        <pc:chgData name="Oliver Hurrey" userId="df1afcae30c84cd7" providerId="LiveId" clId="{D2D2A183-CEA7-4CA8-A48C-B6F17F00A5FA}" dt="2024-02-01T08:50:56.993" v="1957" actId="47"/>
        <pc:sldMkLst>
          <pc:docMk/>
          <pc:sldMk cId="22592825" sldId="1769"/>
        </pc:sldMkLst>
      </pc:sldChg>
      <pc:sldChg chg="del">
        <pc:chgData name="Oliver Hurrey" userId="df1afcae30c84cd7" providerId="LiveId" clId="{D2D2A183-CEA7-4CA8-A48C-B6F17F00A5FA}" dt="2024-02-01T08:51:05.566" v="1960" actId="47"/>
        <pc:sldMkLst>
          <pc:docMk/>
          <pc:sldMk cId="1743828515" sldId="1770"/>
        </pc:sldMkLst>
      </pc:sldChg>
      <pc:sldChg chg="del">
        <pc:chgData name="Oliver Hurrey" userId="df1afcae30c84cd7" providerId="LiveId" clId="{D2D2A183-CEA7-4CA8-A48C-B6F17F00A5FA}" dt="2024-02-01T08:51:32.626" v="1965" actId="47"/>
        <pc:sldMkLst>
          <pc:docMk/>
          <pc:sldMk cId="308901273" sldId="1772"/>
        </pc:sldMkLst>
      </pc:sldChg>
      <pc:sldChg chg="del">
        <pc:chgData name="Oliver Hurrey" userId="df1afcae30c84cd7" providerId="LiveId" clId="{D2D2A183-CEA7-4CA8-A48C-B6F17F00A5FA}" dt="2024-02-01T08:50:28.791" v="1953" actId="47"/>
        <pc:sldMkLst>
          <pc:docMk/>
          <pc:sldMk cId="2280505507" sldId="1774"/>
        </pc:sldMkLst>
      </pc:sldChg>
      <pc:sldChg chg="del">
        <pc:chgData name="Oliver Hurrey" userId="df1afcae30c84cd7" providerId="LiveId" clId="{D2D2A183-CEA7-4CA8-A48C-B6F17F00A5FA}" dt="2024-02-01T08:51:33.587" v="1966" actId="47"/>
        <pc:sldMkLst>
          <pc:docMk/>
          <pc:sldMk cId="3491816362" sldId="1775"/>
        </pc:sldMkLst>
      </pc:sldChg>
      <pc:sldChg chg="del">
        <pc:chgData name="Oliver Hurrey" userId="df1afcae30c84cd7" providerId="LiveId" clId="{D2D2A183-CEA7-4CA8-A48C-B6F17F00A5FA}" dt="2024-02-01T08:50:54.325" v="1956" actId="47"/>
        <pc:sldMkLst>
          <pc:docMk/>
          <pc:sldMk cId="1111599404" sldId="1776"/>
        </pc:sldMkLst>
      </pc:sldChg>
      <pc:sldChg chg="del">
        <pc:chgData name="Oliver Hurrey" userId="df1afcae30c84cd7" providerId="LiveId" clId="{D2D2A183-CEA7-4CA8-A48C-B6F17F00A5FA}" dt="2024-02-01T08:51:01.569" v="1959" actId="47"/>
        <pc:sldMkLst>
          <pc:docMk/>
          <pc:sldMk cId="344487660" sldId="1777"/>
        </pc:sldMkLst>
      </pc:sldChg>
      <pc:sldChg chg="del">
        <pc:chgData name="Oliver Hurrey" userId="df1afcae30c84cd7" providerId="LiveId" clId="{D2D2A183-CEA7-4CA8-A48C-B6F17F00A5FA}" dt="2024-02-01T08:58:37.662" v="2729" actId="47"/>
        <pc:sldMkLst>
          <pc:docMk/>
          <pc:sldMk cId="3178066650" sldId="1779"/>
        </pc:sldMkLst>
      </pc:sldChg>
      <pc:sldChg chg="del">
        <pc:chgData name="Oliver Hurrey" userId="df1afcae30c84cd7" providerId="LiveId" clId="{D2D2A183-CEA7-4CA8-A48C-B6F17F00A5FA}" dt="2024-02-01T08:58:39.970" v="2730" actId="47"/>
        <pc:sldMkLst>
          <pc:docMk/>
          <pc:sldMk cId="983807919" sldId="1780"/>
        </pc:sldMkLst>
      </pc:sldChg>
      <pc:sldChg chg="del">
        <pc:chgData name="Oliver Hurrey" userId="df1afcae30c84cd7" providerId="LiveId" clId="{D2D2A183-CEA7-4CA8-A48C-B6F17F00A5FA}" dt="2024-02-01T08:58:50.630" v="2732" actId="47"/>
        <pc:sldMkLst>
          <pc:docMk/>
          <pc:sldMk cId="3239668429" sldId="1782"/>
        </pc:sldMkLst>
      </pc:sldChg>
      <pc:sldChg chg="del">
        <pc:chgData name="Oliver Hurrey" userId="df1afcae30c84cd7" providerId="LiveId" clId="{D2D2A183-CEA7-4CA8-A48C-B6F17F00A5FA}" dt="2024-02-01T08:50:58.256" v="1958" actId="47"/>
        <pc:sldMkLst>
          <pc:docMk/>
          <pc:sldMk cId="754624760" sldId="1783"/>
        </pc:sldMkLst>
      </pc:sldChg>
      <pc:sldChg chg="modSp add mod">
        <pc:chgData name="Oliver Hurrey" userId="df1afcae30c84cd7" providerId="LiveId" clId="{D2D2A183-CEA7-4CA8-A48C-B6F17F00A5FA}" dt="2024-02-01T09:12:00.039" v="2738" actId="207"/>
        <pc:sldMkLst>
          <pc:docMk/>
          <pc:sldMk cId="3687607875" sldId="1784"/>
        </pc:sldMkLst>
        <pc:spChg chg="mod">
          <ac:chgData name="Oliver Hurrey" userId="df1afcae30c84cd7" providerId="LiveId" clId="{D2D2A183-CEA7-4CA8-A48C-B6F17F00A5FA}" dt="2024-02-01T08:33:05.076" v="606" actId="20577"/>
          <ac:spMkLst>
            <pc:docMk/>
            <pc:sldMk cId="3687607875" sldId="1784"/>
            <ac:spMk id="7" creationId="{610CC170-DF79-B4C8-6C07-A6C5E76EBFFD}"/>
          </ac:spMkLst>
        </pc:spChg>
        <pc:spChg chg="mod">
          <ac:chgData name="Oliver Hurrey" userId="df1afcae30c84cd7" providerId="LiveId" clId="{D2D2A183-CEA7-4CA8-A48C-B6F17F00A5FA}" dt="2024-02-01T09:12:00.039" v="2738" actId="207"/>
          <ac:spMkLst>
            <pc:docMk/>
            <pc:sldMk cId="3687607875" sldId="1784"/>
            <ac:spMk id="9" creationId="{EDFD0DFA-2376-ACDE-22D4-E00BCD14802D}"/>
          </ac:spMkLst>
        </pc:spChg>
      </pc:sldChg>
      <pc:sldChg chg="add">
        <pc:chgData name="Oliver Hurrey" userId="df1afcae30c84cd7" providerId="LiveId" clId="{D2D2A183-CEA7-4CA8-A48C-B6F17F00A5FA}" dt="2024-02-01T08:52:34.982" v="1969" actId="2890"/>
        <pc:sldMkLst>
          <pc:docMk/>
          <pc:sldMk cId="431669842" sldId="1785"/>
        </pc:sldMkLst>
      </pc:sldChg>
      <pc:sldChg chg="add del">
        <pc:chgData name="Oliver Hurrey" userId="df1afcae30c84cd7" providerId="LiveId" clId="{D2D2A183-CEA7-4CA8-A48C-B6F17F00A5FA}" dt="2024-02-01T09:12:57.785" v="2739" actId="47"/>
        <pc:sldMkLst>
          <pc:docMk/>
          <pc:sldMk cId="1422527752" sldId="1786"/>
        </pc:sldMkLst>
      </pc:sldChg>
      <pc:sldChg chg="add">
        <pc:chgData name="Oliver Hurrey" userId="df1afcae30c84cd7" providerId="LiveId" clId="{D2D2A183-CEA7-4CA8-A48C-B6F17F00A5FA}" dt="2024-02-01T09:12:59.694" v="2740"/>
        <pc:sldMkLst>
          <pc:docMk/>
          <pc:sldMk cId="2902344487" sldId="1786"/>
        </pc:sldMkLst>
      </pc:sldChg>
      <pc:sldMasterChg chg="delSp mod setBg modSldLayout">
        <pc:chgData name="Oliver Hurrey" userId="df1afcae30c84cd7" providerId="LiveId" clId="{D2D2A183-CEA7-4CA8-A48C-B6F17F00A5FA}" dt="2024-02-01T08:47:24.224" v="1856"/>
        <pc:sldMasterMkLst>
          <pc:docMk/>
          <pc:sldMasterMk cId="377813297" sldId="2147483851"/>
        </pc:sldMasterMkLst>
        <pc:spChg chg="del">
          <ac:chgData name="Oliver Hurrey" userId="df1afcae30c84cd7" providerId="LiveId" clId="{D2D2A183-CEA7-4CA8-A48C-B6F17F00A5FA}" dt="2024-02-01T08:47:21.823" v="1855" actId="478"/>
          <ac:spMkLst>
            <pc:docMk/>
            <pc:sldMasterMk cId="377813297" sldId="2147483851"/>
            <ac:spMk id="14" creationId="{4C02A410-1807-488C-9458-4CFAF1E4E8F0}"/>
          </ac:spMkLst>
        </pc:spChg>
        <pc:sldLayoutChg chg="setBg">
          <pc:chgData name="Oliver Hurrey" userId="df1afcae30c84cd7" providerId="LiveId" clId="{D2D2A183-CEA7-4CA8-A48C-B6F17F00A5FA}" dt="2024-02-01T08:47:24.224" v="1856"/>
          <pc:sldLayoutMkLst>
            <pc:docMk/>
            <pc:sldMasterMk cId="377813297" sldId="2147483851"/>
            <pc:sldLayoutMk cId="582789675" sldId="2147483854"/>
          </pc:sldLayoutMkLst>
        </pc:sldLayoutChg>
        <pc:sldLayoutChg chg="setBg">
          <pc:chgData name="Oliver Hurrey" userId="df1afcae30c84cd7" providerId="LiveId" clId="{D2D2A183-CEA7-4CA8-A48C-B6F17F00A5FA}" dt="2024-02-01T08:47:24.224" v="1856"/>
          <pc:sldLayoutMkLst>
            <pc:docMk/>
            <pc:sldMasterMk cId="377813297" sldId="2147483851"/>
            <pc:sldLayoutMk cId="2352677434" sldId="2147483855"/>
          </pc:sldLayoutMkLst>
        </pc:sldLayoutChg>
        <pc:sldLayoutChg chg="setBg">
          <pc:chgData name="Oliver Hurrey" userId="df1afcae30c84cd7" providerId="LiveId" clId="{D2D2A183-CEA7-4CA8-A48C-B6F17F00A5FA}" dt="2024-02-01T08:47:24.224" v="1856"/>
          <pc:sldLayoutMkLst>
            <pc:docMk/>
            <pc:sldMasterMk cId="377813297" sldId="2147483851"/>
            <pc:sldLayoutMk cId="922885013" sldId="2147483856"/>
          </pc:sldLayoutMkLst>
        </pc:sldLayoutChg>
        <pc:sldLayoutChg chg="setBg">
          <pc:chgData name="Oliver Hurrey" userId="df1afcae30c84cd7" providerId="LiveId" clId="{D2D2A183-CEA7-4CA8-A48C-B6F17F00A5FA}" dt="2024-02-01T08:47:24.224" v="1856"/>
          <pc:sldLayoutMkLst>
            <pc:docMk/>
            <pc:sldMasterMk cId="377813297" sldId="2147483851"/>
            <pc:sldLayoutMk cId="2694041999" sldId="2147483857"/>
          </pc:sldLayoutMkLst>
        </pc:sldLayoutChg>
        <pc:sldLayoutChg chg="setBg">
          <pc:chgData name="Oliver Hurrey" userId="df1afcae30c84cd7" providerId="LiveId" clId="{D2D2A183-CEA7-4CA8-A48C-B6F17F00A5FA}" dt="2024-02-01T08:47:24.224" v="1856"/>
          <pc:sldLayoutMkLst>
            <pc:docMk/>
            <pc:sldMasterMk cId="377813297" sldId="2147483851"/>
            <pc:sldLayoutMk cId="42978377" sldId="2147483858"/>
          </pc:sldLayoutMkLst>
        </pc:sldLayoutChg>
        <pc:sldLayoutChg chg="setBg">
          <pc:chgData name="Oliver Hurrey" userId="df1afcae30c84cd7" providerId="LiveId" clId="{D2D2A183-CEA7-4CA8-A48C-B6F17F00A5FA}" dt="2024-02-01T08:47:24.224" v="1856"/>
          <pc:sldLayoutMkLst>
            <pc:docMk/>
            <pc:sldMasterMk cId="377813297" sldId="2147483851"/>
            <pc:sldLayoutMk cId="283141238" sldId="2147483859"/>
          </pc:sldLayoutMkLst>
        </pc:sldLayoutChg>
        <pc:sldLayoutChg chg="setBg">
          <pc:chgData name="Oliver Hurrey" userId="df1afcae30c84cd7" providerId="LiveId" clId="{D2D2A183-CEA7-4CA8-A48C-B6F17F00A5FA}" dt="2024-02-01T08:47:24.224" v="1856"/>
          <pc:sldLayoutMkLst>
            <pc:docMk/>
            <pc:sldMasterMk cId="377813297" sldId="2147483851"/>
            <pc:sldLayoutMk cId="1319462584" sldId="2147483860"/>
          </pc:sldLayoutMkLst>
        </pc:sldLayoutChg>
        <pc:sldLayoutChg chg="setBg">
          <pc:chgData name="Oliver Hurrey" userId="df1afcae30c84cd7" providerId="LiveId" clId="{D2D2A183-CEA7-4CA8-A48C-B6F17F00A5FA}" dt="2024-02-01T08:47:24.224" v="1856"/>
          <pc:sldLayoutMkLst>
            <pc:docMk/>
            <pc:sldMasterMk cId="377813297" sldId="2147483851"/>
            <pc:sldLayoutMk cId="3827290906" sldId="2147483867"/>
          </pc:sldLayoutMkLst>
        </pc:sldLayoutChg>
        <pc:sldLayoutChg chg="setBg">
          <pc:chgData name="Oliver Hurrey" userId="df1afcae30c84cd7" providerId="LiveId" clId="{D2D2A183-CEA7-4CA8-A48C-B6F17F00A5FA}" dt="2024-02-01T08:47:24.224" v="1856"/>
          <pc:sldLayoutMkLst>
            <pc:docMk/>
            <pc:sldMasterMk cId="377813297" sldId="2147483851"/>
            <pc:sldLayoutMk cId="1157396392" sldId="2147483941"/>
          </pc:sldLayoutMkLst>
        </pc:sldLayoutChg>
        <pc:sldLayoutChg chg="setBg">
          <pc:chgData name="Oliver Hurrey" userId="df1afcae30c84cd7" providerId="LiveId" clId="{D2D2A183-CEA7-4CA8-A48C-B6F17F00A5FA}" dt="2024-02-01T08:47:24.224" v="1856"/>
          <pc:sldLayoutMkLst>
            <pc:docMk/>
            <pc:sldMasterMk cId="377813297" sldId="2147483851"/>
            <pc:sldLayoutMk cId="256599461" sldId="2147483943"/>
          </pc:sldLayoutMkLst>
        </pc:sldLayoutChg>
        <pc:sldLayoutChg chg="setBg">
          <pc:chgData name="Oliver Hurrey" userId="df1afcae30c84cd7" providerId="LiveId" clId="{D2D2A183-CEA7-4CA8-A48C-B6F17F00A5FA}" dt="2024-02-01T08:47:24.224" v="1856"/>
          <pc:sldLayoutMkLst>
            <pc:docMk/>
            <pc:sldMasterMk cId="377813297" sldId="2147483851"/>
            <pc:sldLayoutMk cId="1366284199" sldId="2147483944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9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711122047244097E-2"/>
          <c:y val="0"/>
          <c:w val="0.93710137795275594"/>
          <c:h val="0.86468530995481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000000"/>
            </a:solidFill>
            <a:ln w="12700">
              <a:solidFill>
                <a:srgbClr val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32A9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2E-40D2-AED7-79C33518C37B}"/>
              </c:ext>
            </c:extLst>
          </c:dPt>
          <c:dPt>
            <c:idx val="1"/>
            <c:invertIfNegative val="0"/>
            <c:bubble3D val="0"/>
            <c:spPr>
              <a:solidFill>
                <a:srgbClr val="000000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4-33B2-4BF1-ADCD-34394DC8567D}"/>
              </c:ext>
            </c:extLst>
          </c:dPt>
          <c:dPt>
            <c:idx val="4"/>
            <c:invertIfNegative val="0"/>
            <c:bubble3D val="0"/>
            <c:spPr>
              <a:solidFill>
                <a:srgbClr val="000000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087-4FB4-9560-D5B1CD9B3C5A}"/>
              </c:ext>
            </c:extLst>
          </c:dPt>
          <c:dPt>
            <c:idx val="5"/>
            <c:invertIfNegative val="0"/>
            <c:bubble3D val="0"/>
            <c:spPr>
              <a:solidFill>
                <a:srgbClr val="000000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87-4FB4-9560-D5B1CD9B3C5A}"/>
              </c:ext>
            </c:extLst>
          </c:dPt>
          <c:dPt>
            <c:idx val="9"/>
            <c:invertIfNegative val="0"/>
            <c:bubble3D val="0"/>
            <c:spPr>
              <a:solidFill>
                <a:srgbClr val="000000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52E-40D2-AED7-79C33518C37B}"/>
              </c:ext>
            </c:extLst>
          </c:dPt>
          <c:dPt>
            <c:idx val="11"/>
            <c:invertIfNegative val="0"/>
            <c:bubble3D val="0"/>
            <c:spPr>
              <a:solidFill>
                <a:srgbClr val="000000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52E-40D2-AED7-79C33518C37B}"/>
              </c:ext>
            </c:extLst>
          </c:dPt>
          <c:dLbls>
            <c:dLbl>
              <c:idx val="1"/>
              <c:tx>
                <c:rich>
                  <a:bodyPr rot="0" spcFirstLastPara="1" vertOverflow="ellipsis" vert="horz" wrap="square" anchor="ctr" anchorCtr="0"/>
                  <a:lstStyle/>
                  <a:p>
                    <a:pPr algn="ctr">
                      <a:defRPr lang="en-US"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pPr>
                    <a:fld id="{A288544E-C95E-44DF-ADD8-A974E7617CA9}" type="VALUE">
                      <a:rPr lang="en-US"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rPr>
                      <a:pPr algn="ctr">
                        <a:defRPr lang="en-US" b="1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34-33B2-4BF1-ADCD-34394DC8567D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552E-40D2-AED7-79C33518C3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Manufacturing</c:v>
                </c:pt>
                <c:pt idx="1">
                  <c:v>Consulting and Professional Services</c:v>
                </c:pt>
                <c:pt idx="2">
                  <c:v>Banking, Insurance &amp; Financial Services</c:v>
                </c:pt>
                <c:pt idx="3">
                  <c:v>Retail</c:v>
                </c:pt>
                <c:pt idx="4">
                  <c:v>Government</c:v>
                </c:pt>
                <c:pt idx="5">
                  <c:v>Hospitality – Travel and Tourism</c:v>
                </c:pt>
                <c:pt idx="6">
                  <c:v>Transportation and Logistics</c:v>
                </c:pt>
                <c:pt idx="7">
                  <c:v>Non-Profit/Charity and NGO (non-governmental organization)</c:v>
                </c:pt>
                <c:pt idx="8">
                  <c:v>Communications and Media</c:v>
                </c:pt>
                <c:pt idx="9">
                  <c:v>Education</c:v>
                </c:pt>
                <c:pt idx="10">
                  <c:v>Healthcare Providers</c:v>
                </c:pt>
                <c:pt idx="11">
                  <c:v>Other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0.47559999999999997</c:v>
                </c:pt>
                <c:pt idx="1">
                  <c:v>0.13930000000000001</c:v>
                </c:pt>
                <c:pt idx="2">
                  <c:v>6.5599999999999992E-2</c:v>
                </c:pt>
                <c:pt idx="3">
                  <c:v>4.9200000000000001E-2</c:v>
                </c:pt>
                <c:pt idx="4">
                  <c:v>2.46E-2</c:v>
                </c:pt>
                <c:pt idx="5">
                  <c:v>1.6400000000000001E-2</c:v>
                </c:pt>
                <c:pt idx="6">
                  <c:v>1.6400000000000001E-2</c:v>
                </c:pt>
                <c:pt idx="7">
                  <c:v>1.6400000000000001E-2</c:v>
                </c:pt>
                <c:pt idx="8">
                  <c:v>8.199999999999999E-3</c:v>
                </c:pt>
                <c:pt idx="9">
                  <c:v>8.199999999999999E-3</c:v>
                </c:pt>
                <c:pt idx="10">
                  <c:v>8.199999999999999E-3</c:v>
                </c:pt>
                <c:pt idx="11">
                  <c:v>0.1721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1B-4485-AE25-35BA1566BC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08107176"/>
        <c:axId val="605581384"/>
      </c:barChart>
      <c:catAx>
        <c:axId val="608107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939" cap="flat" cmpd="sng" algn="ctr">
            <a:solidFill>
              <a:srgbClr val="6F7878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605581384"/>
        <c:crosses val="autoZero"/>
        <c:auto val="1"/>
        <c:lblAlgn val="ctr"/>
        <c:lblOffset val="100"/>
        <c:noMultiLvlLbl val="0"/>
      </c:catAx>
      <c:valAx>
        <c:axId val="605581384"/>
        <c:scaling>
          <c:orientation val="minMax"/>
          <c:max val="0.60000000000000009"/>
          <c:min val="0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 w="19939">
            <a:solidFill>
              <a:srgbClr val="6F7878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608107176"/>
        <c:crosses val="max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559376146530069"/>
          <c:y val="0.12405857767066483"/>
          <c:w val="0.41523156379646103"/>
          <c:h val="0.7449305594232105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19939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32A9"/>
              </a:solidFill>
              <a:ln w="19939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1F9-46CB-BEA6-900D0EAAC0F4}"/>
              </c:ext>
            </c:extLst>
          </c:dPt>
          <c:dPt>
            <c:idx val="1"/>
            <c:bubble3D val="0"/>
            <c:spPr>
              <a:solidFill>
                <a:srgbClr val="000000"/>
              </a:solidFill>
              <a:ln w="19939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1F9-46CB-BEA6-900D0EAAC0F4}"/>
              </c:ext>
            </c:extLst>
          </c:dPt>
          <c:dPt>
            <c:idx val="2"/>
            <c:bubble3D val="0"/>
            <c:spPr>
              <a:solidFill>
                <a:srgbClr val="BFBFBF"/>
              </a:solidFill>
              <a:ln w="19939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1F9-46CB-BEA6-900D0EAAC0F4}"/>
              </c:ext>
            </c:extLst>
          </c:dPt>
          <c:dPt>
            <c:idx val="3"/>
            <c:bubble3D val="0"/>
            <c:spPr>
              <a:solidFill>
                <a:srgbClr val="A1B3CA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1F9-46CB-BEA6-900D0EAAC0F4}"/>
              </c:ext>
            </c:extLst>
          </c:dPt>
          <c:dPt>
            <c:idx val="4"/>
            <c:bubble3D val="0"/>
            <c:spPr>
              <a:solidFill>
                <a:srgbClr val="D0DEEA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1F9-46CB-BEA6-900D0EAAC0F4}"/>
              </c:ext>
            </c:extLst>
          </c:dPt>
          <c:dPt>
            <c:idx val="5"/>
            <c:bubble3D val="0"/>
            <c:spPr>
              <a:solidFill>
                <a:srgbClr val="0074AD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1F9-46CB-BEA6-900D0EAAC0F4}"/>
              </c:ext>
            </c:extLst>
          </c:dPt>
          <c:dPt>
            <c:idx val="6"/>
            <c:bubble3D val="0"/>
            <c:spPr>
              <a:solidFill>
                <a:srgbClr val="009AD7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1F9-46CB-BEA6-900D0EAAC0F4}"/>
              </c:ext>
            </c:extLst>
          </c:dPt>
          <c:dPt>
            <c:idx val="7"/>
            <c:bubble3D val="0"/>
            <c:spPr>
              <a:solidFill>
                <a:srgbClr val="49C5F4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1F9-46CB-BEA6-900D0EAAC0F4}"/>
              </c:ext>
            </c:extLst>
          </c:dPt>
          <c:dPt>
            <c:idx val="8"/>
            <c:bubble3D val="0"/>
            <c:spPr>
              <a:solidFill>
                <a:srgbClr val="91DCF8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1F9-46CB-BEA6-900D0EAAC0F4}"/>
              </c:ext>
            </c:extLst>
          </c:dPt>
          <c:dPt>
            <c:idx val="9"/>
            <c:bubble3D val="0"/>
            <c:spPr>
              <a:solidFill>
                <a:srgbClr val="DAF3FD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1F9-46CB-BEA6-900D0EAAC0F4}"/>
              </c:ext>
            </c:extLst>
          </c:dPt>
          <c:dPt>
            <c:idx val="10"/>
            <c:bubble3D val="0"/>
            <c:spPr>
              <a:solidFill>
                <a:srgbClr val="535A5A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11F9-46CB-BEA6-900D0EAAC0F4}"/>
              </c:ext>
            </c:extLst>
          </c:dPt>
          <c:dPt>
            <c:idx val="11"/>
            <c:bubble3D val="0"/>
            <c:spPr>
              <a:solidFill>
                <a:srgbClr val="6F7878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11F9-46CB-BEA6-900D0EAAC0F4}"/>
              </c:ext>
            </c:extLst>
          </c:dPt>
          <c:dPt>
            <c:idx val="12"/>
            <c:bubble3D val="0"/>
            <c:spPr>
              <a:solidFill>
                <a:srgbClr val="D3D3D3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11F9-46CB-BEA6-900D0EAAC0F4}"/>
              </c:ext>
            </c:extLst>
          </c:dPt>
          <c:dLbls>
            <c:dLbl>
              <c:idx val="0"/>
              <c:layout>
                <c:manualLayout>
                  <c:x val="0.16966067864271456"/>
                  <c:y val="-7.1225071225071226E-2"/>
                </c:manualLayout>
              </c:layout>
              <c:tx>
                <c:rich>
                  <a:bodyPr/>
                  <a:lstStyle/>
                  <a:p>
                    <a:fld id="{A05427E8-246B-4EE1-8699-F693F1F1D2F7}" type="CATEGORYNAME">
                      <a:rPr lang="en-US" sz="1100" dirty="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4AE91E2D-6D81-499B-853C-4A5544806052}" type="PERCENTAGE">
                      <a:rPr lang="en-US" b="1" baseline="0" dirty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1F9-46CB-BEA6-900D0EAAC0F4}"/>
                </c:ext>
              </c:extLst>
            </c:dLbl>
            <c:dLbl>
              <c:idx val="1"/>
              <c:layout>
                <c:manualLayout>
                  <c:x val="-0.15968063872255489"/>
                  <c:y val="7.1225071225071226E-2"/>
                </c:manualLayout>
              </c:layout>
              <c:tx>
                <c:rich>
                  <a:bodyPr/>
                  <a:lstStyle/>
                  <a:p>
                    <a:fld id="{A05427E8-246B-4EE1-8699-F693F1F1D2F7}" type="CATEGORYNAME">
                      <a:rPr lang="en-GB" sz="1100" dirty="0"/>
                      <a:pPr/>
                      <a:t>[CATEGORY NAME]</a:t>
                    </a:fld>
                    <a:r>
                      <a:rPr lang="en-GB" baseline="0" dirty="0"/>
                      <a:t>
</a:t>
                    </a:r>
                    <a:fld id="{4AE91E2D-6D81-499B-853C-4A5544806052}" type="PERCENTAGE">
                      <a:rPr lang="en-GB" b="1" baseline="0" dirty="0"/>
                      <a:pPr/>
                      <a:t>[PERCENTAGE]</a:t>
                    </a:fld>
                    <a:endParaRPr lang="en-GB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1F9-46CB-BEA6-900D0EAAC0F4}"/>
                </c:ext>
              </c:extLst>
            </c:dLbl>
            <c:dLbl>
              <c:idx val="2"/>
              <c:layout>
                <c:manualLayout>
                  <c:x val="-0.12308715901530273"/>
                  <c:y val="-0.16025641025641027"/>
                </c:manualLayout>
              </c:layout>
              <c:tx>
                <c:rich>
                  <a:bodyPr/>
                  <a:lstStyle/>
                  <a:p>
                    <a:fld id="{A05427E8-246B-4EE1-8699-F693F1F1D2F7}" type="CATEGORYNAME">
                      <a:rPr lang="en-US" sz="1100" dirty="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4AE91E2D-6D81-499B-853C-4A5544806052}" type="PERCENTAGE">
                      <a:rPr lang="en-US" b="1" baseline="0" dirty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1F9-46CB-BEA6-900D0EAAC0F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Third-party solutions</c:v>
                </c:pt>
                <c:pt idx="1">
                  <c:v>Combination of 
third-party solutions and solutions developed in-house</c:v>
                </c:pt>
                <c:pt idx="2">
                  <c:v>Developed in-house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0.57320000000000004</c:v>
                </c:pt>
                <c:pt idx="1">
                  <c:v>0.378</c:v>
                </c:pt>
                <c:pt idx="2">
                  <c:v>4.8800000000000003E-2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11F9-46CB-BEA6-900D0EAAC0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925755345946241E-2"/>
          <c:y val="9.2145903151771541E-2"/>
          <c:w val="0.92045803623830869"/>
          <c:h val="0.746862369925966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15-4397-B5B5-F11C47B939C5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15-4397-B5B5-F11C47B939C5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D15-4397-B5B5-F11C47B939C5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D15-4397-B5B5-F11C47B939C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0D15-4397-B5B5-F11C47B939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at all important</c:v>
                </c:pt>
                <c:pt idx="1">
                  <c:v>Not so important</c:v>
                </c:pt>
                <c:pt idx="2">
                  <c:v>Somewhat important</c:v>
                </c:pt>
                <c:pt idx="3">
                  <c:v>Very Important</c:v>
                </c:pt>
                <c:pt idx="4">
                  <c:v>Extremely Important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3.85E-2</c:v>
                </c:pt>
                <c:pt idx="3">
                  <c:v>0.34620000000000001</c:v>
                </c:pt>
                <c:pt idx="4">
                  <c:v>0.61539999999999995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D15-4397-B5B5-F11C47B93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389230448"/>
        <c:axId val="389230776"/>
      </c:barChart>
      <c:catAx>
        <c:axId val="38923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939" cap="flat" cmpd="sng" algn="ctr">
            <a:solidFill>
              <a:srgbClr val="6F7878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230776"/>
        <c:crossesAt val="0"/>
        <c:auto val="1"/>
        <c:lblAlgn val="ctr"/>
        <c:lblOffset val="100"/>
        <c:noMultiLvlLbl val="0"/>
      </c:catAx>
      <c:valAx>
        <c:axId val="389230776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 w="19939">
            <a:solidFill>
              <a:srgbClr val="6F7878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230448"/>
        <c:crosses val="autoZero"/>
        <c:crossBetween val="between"/>
        <c:majorUnit val="0.25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559376146530069"/>
          <c:y val="0.12405857767066483"/>
          <c:w val="0.41523156379646103"/>
          <c:h val="0.7449305594232105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19939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32A9"/>
              </a:solidFill>
              <a:ln w="19939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1F9-46CB-BEA6-900D0EAAC0F4}"/>
              </c:ext>
            </c:extLst>
          </c:dPt>
          <c:dPt>
            <c:idx val="1"/>
            <c:bubble3D val="0"/>
            <c:spPr>
              <a:solidFill>
                <a:srgbClr val="000000"/>
              </a:solidFill>
              <a:ln w="19939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1F9-46CB-BEA6-900D0EAAC0F4}"/>
              </c:ext>
            </c:extLst>
          </c:dPt>
          <c:dPt>
            <c:idx val="2"/>
            <c:bubble3D val="0"/>
            <c:spPr>
              <a:solidFill>
                <a:srgbClr val="BFBFBF"/>
              </a:solidFill>
              <a:ln w="19939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1F9-46CB-BEA6-900D0EAAC0F4}"/>
              </c:ext>
            </c:extLst>
          </c:dPt>
          <c:dPt>
            <c:idx val="3"/>
            <c:bubble3D val="0"/>
            <c:spPr>
              <a:solidFill>
                <a:srgbClr val="A1B3CA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1F9-46CB-BEA6-900D0EAAC0F4}"/>
              </c:ext>
            </c:extLst>
          </c:dPt>
          <c:dPt>
            <c:idx val="4"/>
            <c:bubble3D val="0"/>
            <c:spPr>
              <a:solidFill>
                <a:srgbClr val="D0DEEA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1F9-46CB-BEA6-900D0EAAC0F4}"/>
              </c:ext>
            </c:extLst>
          </c:dPt>
          <c:dPt>
            <c:idx val="5"/>
            <c:bubble3D val="0"/>
            <c:spPr>
              <a:solidFill>
                <a:srgbClr val="0074AD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1F9-46CB-BEA6-900D0EAAC0F4}"/>
              </c:ext>
            </c:extLst>
          </c:dPt>
          <c:dPt>
            <c:idx val="6"/>
            <c:bubble3D val="0"/>
            <c:spPr>
              <a:solidFill>
                <a:srgbClr val="009AD7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1F9-46CB-BEA6-900D0EAAC0F4}"/>
              </c:ext>
            </c:extLst>
          </c:dPt>
          <c:dPt>
            <c:idx val="7"/>
            <c:bubble3D val="0"/>
            <c:spPr>
              <a:solidFill>
                <a:srgbClr val="49C5F4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1F9-46CB-BEA6-900D0EAAC0F4}"/>
              </c:ext>
            </c:extLst>
          </c:dPt>
          <c:dPt>
            <c:idx val="8"/>
            <c:bubble3D val="0"/>
            <c:spPr>
              <a:solidFill>
                <a:srgbClr val="91DCF8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1F9-46CB-BEA6-900D0EAAC0F4}"/>
              </c:ext>
            </c:extLst>
          </c:dPt>
          <c:dPt>
            <c:idx val="9"/>
            <c:bubble3D val="0"/>
            <c:spPr>
              <a:solidFill>
                <a:srgbClr val="DAF3FD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1F9-46CB-BEA6-900D0EAAC0F4}"/>
              </c:ext>
            </c:extLst>
          </c:dPt>
          <c:dPt>
            <c:idx val="10"/>
            <c:bubble3D val="0"/>
            <c:spPr>
              <a:solidFill>
                <a:srgbClr val="535A5A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11F9-46CB-BEA6-900D0EAAC0F4}"/>
              </c:ext>
            </c:extLst>
          </c:dPt>
          <c:dPt>
            <c:idx val="11"/>
            <c:bubble3D val="0"/>
            <c:spPr>
              <a:solidFill>
                <a:srgbClr val="6F7878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11F9-46CB-BEA6-900D0EAAC0F4}"/>
              </c:ext>
            </c:extLst>
          </c:dPt>
          <c:dPt>
            <c:idx val="12"/>
            <c:bubble3D val="0"/>
            <c:spPr>
              <a:solidFill>
                <a:srgbClr val="D3D3D3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11F9-46CB-BEA6-900D0EAAC0F4}"/>
              </c:ext>
            </c:extLst>
          </c:dPt>
          <c:dLbls>
            <c:dLbl>
              <c:idx val="0"/>
              <c:layout>
                <c:manualLayout>
                  <c:x val="0.16966067864271456"/>
                  <c:y val="-7.1225071225071226E-2"/>
                </c:manualLayout>
              </c:layout>
              <c:tx>
                <c:rich>
                  <a:bodyPr/>
                  <a:lstStyle/>
                  <a:p>
                    <a:fld id="{A05427E8-246B-4EE1-8699-F693F1F1D2F7}" type="CATEGORYNAME">
                      <a:rPr lang="en-GB" sz="1100" dirty="0"/>
                      <a:pPr/>
                      <a:t>[CATEGORY NAME]</a:t>
                    </a:fld>
                    <a:r>
                      <a:rPr lang="en-GB" baseline="0" dirty="0"/>
                      <a:t>
</a:t>
                    </a:r>
                    <a:fld id="{4AE91E2D-6D81-499B-853C-4A5544806052}" type="PERCENTAGE">
                      <a:rPr lang="en-GB" b="1" baseline="0" dirty="0"/>
                      <a:pPr/>
                      <a:t>[PERCENTAGE]</a:t>
                    </a:fld>
                    <a:endParaRPr lang="en-GB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1F9-46CB-BEA6-900D0EAAC0F4}"/>
                </c:ext>
              </c:extLst>
            </c:dLbl>
            <c:dLbl>
              <c:idx val="1"/>
              <c:layout>
                <c:manualLayout>
                  <c:x val="-0.15968063872255489"/>
                  <c:y val="7.1225071225071226E-2"/>
                </c:manualLayout>
              </c:layout>
              <c:tx>
                <c:rich>
                  <a:bodyPr/>
                  <a:lstStyle/>
                  <a:p>
                    <a:fld id="{A05427E8-246B-4EE1-8699-F693F1F1D2F7}" type="CATEGORYNAME">
                      <a:rPr lang="en-GB" sz="1100" dirty="0"/>
                      <a:pPr/>
                      <a:t>[CATEGORY NAME]</a:t>
                    </a:fld>
                    <a:r>
                      <a:rPr lang="en-GB" baseline="0" dirty="0"/>
                      <a:t>
</a:t>
                    </a:r>
                    <a:fld id="{4AE91E2D-6D81-499B-853C-4A5544806052}" type="PERCENTAGE">
                      <a:rPr lang="en-GB" b="1" baseline="0" dirty="0"/>
                      <a:pPr/>
                      <a:t>[PERCENTAGE]</a:t>
                    </a:fld>
                    <a:endParaRPr lang="en-GB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1F9-46CB-BEA6-900D0EAAC0F4}"/>
                </c:ext>
              </c:extLst>
            </c:dLbl>
            <c:dLbl>
              <c:idx val="2"/>
              <c:layout>
                <c:manualLayout>
                  <c:x val="-0.21290751829673984"/>
                  <c:y val="-9.3223523341633571E-2"/>
                </c:manualLayout>
              </c:layout>
              <c:tx>
                <c:rich>
                  <a:bodyPr/>
                  <a:lstStyle/>
                  <a:p>
                    <a:fld id="{A05427E8-246B-4EE1-8699-F693F1F1D2F7}" type="CATEGORYNAME">
                      <a:rPr lang="en-GB" sz="1100" dirty="0"/>
                      <a:pPr/>
                      <a:t>[CATEGORY NAME]</a:t>
                    </a:fld>
                    <a:r>
                      <a:rPr lang="en-GB" baseline="0" dirty="0"/>
                      <a:t>
</a:t>
                    </a:r>
                    <a:fld id="{4AE91E2D-6D81-499B-853C-4A5544806052}" type="PERCENTAGE">
                      <a:rPr lang="en-GB" b="1" baseline="0" dirty="0"/>
                      <a:pPr/>
                      <a:t>[PERCENTAGE]</a:t>
                    </a:fld>
                    <a:endParaRPr lang="en-GB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1F9-46CB-BEA6-900D0EAAC0F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Select independently, 
but consider what industry peers are doing</c:v>
                </c:pt>
                <c:pt idx="1">
                  <c:v>Primarily collaborate with indutry peers to define tools to use</c:v>
                </c:pt>
                <c:pt idx="2">
                  <c:v>Work independently to choose, regardless of what industry peers are doing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0.64100000000000001</c:v>
                </c:pt>
                <c:pt idx="1">
                  <c:v>0.1923</c:v>
                </c:pt>
                <c:pt idx="2">
                  <c:v>0.1143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11F9-46CB-BEA6-900D0EAAC0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How Many Solutions Companies are </a:t>
            </a:r>
          </a:p>
          <a:p>
            <a:pPr>
              <a:defRPr sz="1200"/>
            </a:pPr>
            <a:r>
              <a:rPr lang="en-US" sz="1200" dirty="0"/>
              <a:t>Using</a:t>
            </a:r>
            <a:r>
              <a:rPr lang="en-US" sz="1200" baseline="0" dirty="0"/>
              <a:t> or Expecting to Use</a:t>
            </a:r>
          </a:p>
          <a:p>
            <a:pPr>
              <a:defRPr sz="1200"/>
            </a:pPr>
            <a:r>
              <a:rPr lang="en-US" sz="1050" b="0" baseline="0" dirty="0">
                <a:solidFill>
                  <a:schemeClr val="bg1">
                    <a:lumMod val="50000"/>
                  </a:schemeClr>
                </a:solidFill>
              </a:rPr>
              <a:t>n = 78</a:t>
            </a:r>
            <a:endParaRPr lang="en-US" sz="1050" b="0" dirty="0">
              <a:solidFill>
                <a:schemeClr val="bg1">
                  <a:lumMod val="50000"/>
                </a:schemeClr>
              </a:solidFill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4385475555413663"/>
          <c:y val="0.29901986147744558"/>
          <c:w val="0.49434996682941301"/>
          <c:h val="0.6334804754432914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19939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32A9"/>
              </a:solidFill>
              <a:ln w="19939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1F9-46CB-BEA6-900D0EAAC0F4}"/>
              </c:ext>
            </c:extLst>
          </c:dPt>
          <c:dPt>
            <c:idx val="1"/>
            <c:bubble3D val="0"/>
            <c:spPr>
              <a:solidFill>
                <a:srgbClr val="000000"/>
              </a:solidFill>
              <a:ln w="19939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1F9-46CB-BEA6-900D0EAAC0F4}"/>
              </c:ext>
            </c:extLst>
          </c:dPt>
          <c:dPt>
            <c:idx val="2"/>
            <c:bubble3D val="0"/>
            <c:spPr>
              <a:solidFill>
                <a:srgbClr val="06C4B0"/>
              </a:solidFill>
              <a:ln w="19939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1F9-46CB-BEA6-900D0EAAC0F4}"/>
              </c:ext>
            </c:extLst>
          </c:dPt>
          <c:dPt>
            <c:idx val="3"/>
            <c:bubble3D val="0"/>
            <c:spPr>
              <a:solidFill>
                <a:srgbClr val="A1B3CA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1F9-46CB-BEA6-900D0EAAC0F4}"/>
              </c:ext>
            </c:extLst>
          </c:dPt>
          <c:dPt>
            <c:idx val="4"/>
            <c:bubble3D val="0"/>
            <c:spPr>
              <a:solidFill>
                <a:srgbClr val="D0DEEA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1F9-46CB-BEA6-900D0EAAC0F4}"/>
              </c:ext>
            </c:extLst>
          </c:dPt>
          <c:dPt>
            <c:idx val="5"/>
            <c:bubble3D val="0"/>
            <c:spPr>
              <a:solidFill>
                <a:srgbClr val="0074AD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1F9-46CB-BEA6-900D0EAAC0F4}"/>
              </c:ext>
            </c:extLst>
          </c:dPt>
          <c:dPt>
            <c:idx val="6"/>
            <c:bubble3D val="0"/>
            <c:spPr>
              <a:solidFill>
                <a:srgbClr val="009AD7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1F9-46CB-BEA6-900D0EAAC0F4}"/>
              </c:ext>
            </c:extLst>
          </c:dPt>
          <c:dPt>
            <c:idx val="7"/>
            <c:bubble3D val="0"/>
            <c:spPr>
              <a:solidFill>
                <a:srgbClr val="49C5F4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1F9-46CB-BEA6-900D0EAAC0F4}"/>
              </c:ext>
            </c:extLst>
          </c:dPt>
          <c:dPt>
            <c:idx val="8"/>
            <c:bubble3D val="0"/>
            <c:spPr>
              <a:solidFill>
                <a:srgbClr val="91DCF8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1F9-46CB-BEA6-900D0EAAC0F4}"/>
              </c:ext>
            </c:extLst>
          </c:dPt>
          <c:dPt>
            <c:idx val="9"/>
            <c:bubble3D val="0"/>
            <c:spPr>
              <a:solidFill>
                <a:srgbClr val="DAF3FD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1F9-46CB-BEA6-900D0EAAC0F4}"/>
              </c:ext>
            </c:extLst>
          </c:dPt>
          <c:dPt>
            <c:idx val="10"/>
            <c:bubble3D val="0"/>
            <c:spPr>
              <a:solidFill>
                <a:srgbClr val="535A5A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11F9-46CB-BEA6-900D0EAAC0F4}"/>
              </c:ext>
            </c:extLst>
          </c:dPt>
          <c:dPt>
            <c:idx val="11"/>
            <c:bubble3D val="0"/>
            <c:spPr>
              <a:solidFill>
                <a:srgbClr val="6F7878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11F9-46CB-BEA6-900D0EAAC0F4}"/>
              </c:ext>
            </c:extLst>
          </c:dPt>
          <c:dPt>
            <c:idx val="12"/>
            <c:bubble3D val="0"/>
            <c:spPr>
              <a:solidFill>
                <a:srgbClr val="D3D3D3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11F9-46CB-BEA6-900D0EAAC0F4}"/>
              </c:ext>
            </c:extLst>
          </c:dPt>
          <c:dLbls>
            <c:dLbl>
              <c:idx val="0"/>
              <c:layout>
                <c:manualLayout>
                  <c:x val="0.16966067864271456"/>
                  <c:y val="-7.1225071225071226E-2"/>
                </c:manualLayout>
              </c:layout>
              <c:tx>
                <c:rich>
                  <a:bodyPr/>
                  <a:lstStyle/>
                  <a:p>
                    <a:fld id="{A05427E8-246B-4EE1-8699-F693F1F1D2F7}" type="CATEGORYNAME">
                      <a:rPr lang="en-GB" sz="1100" dirty="0"/>
                      <a:pPr/>
                      <a:t>[CATEGORY NAME]</a:t>
                    </a:fld>
                    <a:r>
                      <a:rPr lang="en-GB" baseline="0" dirty="0"/>
                      <a:t>
</a:t>
                    </a:r>
                    <a:fld id="{4AE91E2D-6D81-499B-853C-4A5544806052}" type="PERCENTAGE">
                      <a:rPr lang="en-GB" b="1" baseline="0" dirty="0"/>
                      <a:pPr/>
                      <a:t>[PERCENTAGE]</a:t>
                    </a:fld>
                    <a:endParaRPr lang="en-GB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1F9-46CB-BEA6-900D0EAAC0F4}"/>
                </c:ext>
              </c:extLst>
            </c:dLbl>
            <c:dLbl>
              <c:idx val="1"/>
              <c:layout>
                <c:manualLayout>
                  <c:x val="-0.15968063872255489"/>
                  <c:y val="7.1225071225071226E-2"/>
                </c:manualLayout>
              </c:layout>
              <c:tx>
                <c:rich>
                  <a:bodyPr/>
                  <a:lstStyle/>
                  <a:p>
                    <a:fld id="{A05427E8-246B-4EE1-8699-F693F1F1D2F7}" type="CATEGORYNAME">
                      <a:rPr lang="en-US" sz="1100" dirty="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4AE91E2D-6D81-499B-853C-4A5544806052}" type="PERCENTAGE">
                      <a:rPr lang="en-US" b="1" baseline="0" dirty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1F9-46CB-BEA6-900D0EAAC0F4}"/>
                </c:ext>
              </c:extLst>
            </c:dLbl>
            <c:dLbl>
              <c:idx val="2"/>
              <c:layout>
                <c:manualLayout>
                  <c:x val="-0.21290751829673984"/>
                  <c:y val="-9.3223523341633571E-2"/>
                </c:manualLayout>
              </c:layout>
              <c:tx>
                <c:rich>
                  <a:bodyPr/>
                  <a:lstStyle/>
                  <a:p>
                    <a:fld id="{A05427E8-246B-4EE1-8699-F693F1F1D2F7}" type="CATEGORYNAME">
                      <a:rPr lang="en-US" sz="1100" dirty="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4AE91E2D-6D81-499B-853C-4A5544806052}" type="PERCENTAGE">
                      <a:rPr lang="en-US" b="1" baseline="0" dirty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1F9-46CB-BEA6-900D0EAAC0F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Two or more digital solutions</c:v>
                </c:pt>
                <c:pt idx="1">
                  <c:v>One digital solution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0.55130000000000001</c:v>
                </c:pt>
                <c:pt idx="1">
                  <c:v>0.44869999999999999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11F9-46CB-BEA6-900D0EAAC0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200" b="1" i="0" u="none" strike="noStrike" kern="1200" spc="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sz="1200" b="1" i="0" u="none" strike="noStrike" kern="1200" baseline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Reasons for Using (or Expecting to Use) </a:t>
            </a:r>
          </a:p>
          <a:p>
            <a:pPr algn="ctr" rtl="0">
              <a:defRPr lang="en-US" sz="1200" b="1">
                <a:solidFill>
                  <a:prstClr val="black"/>
                </a:solidFill>
                <a:latin typeface="Arial" panose="020B0604020202020204" pitchFamily="34" charset="0"/>
              </a:defRPr>
            </a:pPr>
            <a:r>
              <a:rPr lang="en-US" sz="1200" b="1" i="0" u="none" strike="noStrike" kern="1200" baseline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More than One Solution</a:t>
            </a:r>
          </a:p>
          <a:p>
            <a:pPr algn="ctr" rtl="0">
              <a:defRPr lang="en-US" sz="1200" b="1">
                <a:solidFill>
                  <a:prstClr val="black"/>
                </a:solidFill>
                <a:latin typeface="Arial" panose="020B0604020202020204" pitchFamily="34" charset="0"/>
              </a:defRPr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n = 43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200" b="1" i="0" u="none" strike="noStrike" kern="1200" spc="0" baseline="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2279377844644556"/>
          <c:y val="0.19830850374845782"/>
          <c:w val="0.54435268186904717"/>
          <c:h val="0.709058619416458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Sum of Top 3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54-44BC-BF95-EBEF300F5EA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054-44BC-BF95-EBEF300F5E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Other</c:v>
                </c:pt>
                <c:pt idx="1">
                  <c:v>To engage different suppliers based on 
strategic importance (strategic vs tail spend)</c:v>
                </c:pt>
                <c:pt idx="2">
                  <c:v>To manage different Scope 3 categories</c:v>
                </c:pt>
                <c:pt idx="3">
                  <c:v>To manage coprporate value chain 
and product lifecycle emissions</c:v>
                </c:pt>
                <c:pt idx="4">
                  <c:v>To enable different outcomes 
(eg. supplier collaboration, reporting,
primary data collection)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4.65E-2</c:v>
                </c:pt>
                <c:pt idx="1">
                  <c:v>0.30230000000000001</c:v>
                </c:pt>
                <c:pt idx="2">
                  <c:v>0.46510000000000001</c:v>
                </c:pt>
                <c:pt idx="3">
                  <c:v>0.53490000000000004</c:v>
                </c:pt>
                <c:pt idx="4">
                  <c:v>0.53490000000000004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09-4AD1-8E8E-288C80825F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74585520"/>
        <c:axId val="674575720"/>
      </c:barChart>
      <c:catAx>
        <c:axId val="674585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939" cap="flat" cmpd="sng" algn="ctr">
            <a:solidFill>
              <a:srgbClr val="6F7878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575720"/>
        <c:crosses val="autoZero"/>
        <c:auto val="1"/>
        <c:lblAlgn val="ctr"/>
        <c:lblOffset val="100"/>
        <c:noMultiLvlLbl val="0"/>
      </c:catAx>
      <c:valAx>
        <c:axId val="67457572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19939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585520"/>
        <c:crosses val="autoZero"/>
        <c:crossBetween val="between"/>
        <c:majorUnit val="0.25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2773789837750148"/>
          <c:y val="1.0683760683760684E-2"/>
          <c:w val="0.43470700848740768"/>
          <c:h val="0.86468530995481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ysClr val="windowText" lastClr="000000"/>
            </a:solidFill>
            <a:ln w="12700">
              <a:solidFill>
                <a:srgbClr val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32A9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3217-4C10-92AD-82FBE471271F}"/>
              </c:ext>
            </c:extLst>
          </c:dPt>
          <c:dPt>
            <c:idx val="1"/>
            <c:invertIfNegative val="0"/>
            <c:bubble3D val="0"/>
            <c:spPr>
              <a:solidFill>
                <a:sysClr val="windowText" lastClr="000000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4-33B2-4BF1-ADCD-34394DC8567D}"/>
              </c:ext>
            </c:extLst>
          </c:dPt>
          <c:dPt>
            <c:idx val="2"/>
            <c:invertIfNegative val="0"/>
            <c:bubble3D val="0"/>
            <c:spPr>
              <a:solidFill>
                <a:sysClr val="windowText" lastClr="000000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C95C-40F3-9355-AD1FA7DCC2FE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Text" lastClr="000000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878-4CC4-9E06-0EA9729633A2}"/>
              </c:ext>
            </c:extLst>
          </c:dPt>
          <c:dPt>
            <c:idx val="4"/>
            <c:invertIfNegative val="0"/>
            <c:bubble3D val="0"/>
            <c:spPr>
              <a:solidFill>
                <a:sysClr val="windowText" lastClr="000000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087-4FB4-9560-D5B1CD9B3C5A}"/>
              </c:ext>
            </c:extLst>
          </c:dPt>
          <c:dPt>
            <c:idx val="5"/>
            <c:invertIfNegative val="0"/>
            <c:bubble3D val="0"/>
            <c:spPr>
              <a:solidFill>
                <a:sysClr val="windowText" lastClr="000000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87-4FB4-9560-D5B1CD9B3C5A}"/>
              </c:ext>
            </c:extLst>
          </c:dPt>
          <c:dPt>
            <c:idx val="6"/>
            <c:invertIfNegative val="0"/>
            <c:bubble3D val="0"/>
            <c:spPr>
              <a:solidFill>
                <a:sysClr val="windowText" lastClr="000000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087-4FB4-9560-D5B1CD9B3C5A}"/>
              </c:ext>
            </c:extLst>
          </c:dPt>
          <c:dPt>
            <c:idx val="7"/>
            <c:invertIfNegative val="0"/>
            <c:bubble3D val="0"/>
            <c:spPr>
              <a:solidFill>
                <a:sysClr val="windowText" lastClr="000000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87-4FB4-9560-D5B1CD9B3C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Carbon accounting tool to manage all carbon emissions 
(Scope 1,2 and 3)</c:v>
                </c:pt>
                <c:pt idx="1">
                  <c:v>ESG tool, embedded Scope 3 module</c:v>
                </c:pt>
                <c:pt idx="2">
                  <c:v>Carbon accounting tool primarily focused on Scope 3</c:v>
                </c:pt>
                <c:pt idx="3">
                  <c:v>Tools not specifically focused on Scope 3 
(supplier collaboration, project management, etc)</c:v>
                </c:pt>
                <c:pt idx="4">
                  <c:v>Legacy applications, embedded Scope 3 module
(source-to-pay, strategic sourcing suites, etc)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0.44869999999999999</c:v>
                </c:pt>
                <c:pt idx="1">
                  <c:v>0.3846</c:v>
                </c:pt>
                <c:pt idx="2">
                  <c:v>0.33329999999999999</c:v>
                </c:pt>
                <c:pt idx="3">
                  <c:v>0.24360000000000001</c:v>
                </c:pt>
                <c:pt idx="4">
                  <c:v>0.2051</c:v>
                </c:pt>
                <c:pt idx="5">
                  <c:v>0.1026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1B-4485-AE25-35BA1566BC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08107176"/>
        <c:axId val="605581384"/>
      </c:barChart>
      <c:catAx>
        <c:axId val="608107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939" cap="flat" cmpd="sng" algn="ctr">
            <a:solidFill>
              <a:srgbClr val="6F7878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605581384"/>
        <c:crosses val="autoZero"/>
        <c:auto val="1"/>
        <c:lblAlgn val="ctr"/>
        <c:lblOffset val="100"/>
        <c:noMultiLvlLbl val="0"/>
      </c:catAx>
      <c:valAx>
        <c:axId val="605581384"/>
        <c:scaling>
          <c:orientation val="minMax"/>
          <c:max val="0.4"/>
          <c:min val="0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 w="19939">
            <a:solidFill>
              <a:srgbClr val="6F7878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608107176"/>
        <c:crosses val="max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623084467950833"/>
          <c:y val="3.5598161228837313E-3"/>
          <c:w val="0.48276436372225895"/>
          <c:h val="0.86424907500840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Sum of Top 3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3B-4029-AC3B-FF02BC4B8F5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62A-4669-9E92-6DD2C38515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Other</c:v>
                </c:pt>
                <c:pt idx="1">
                  <c:v>Alignment with the PACT Pathfinder Framework from WBCSD to measure and exchange product life cycle emissions data</c:v>
                </c:pt>
                <c:pt idx="2">
                  <c:v>Hot spot analysis / baselining using spend-based methodology</c:v>
                </c:pt>
                <c:pt idx="3">
                  <c:v>Ability to assess supplier maturity and readiness to manage GHG emissions</c:v>
                </c:pt>
                <c:pt idx="4">
                  <c:v>Ability to collect primary data from suppliers beyond Tier 1 (suppliers of my suppliers)</c:v>
                </c:pt>
                <c:pt idx="5">
                  <c:v>Ability to measure multiple Scope 3 categories</c:v>
                </c:pt>
                <c:pt idx="6">
                  <c:v>Collection of both corporate value chain and product lifecycle emissions on same platform</c:v>
                </c:pt>
                <c:pt idx="7">
                  <c:v>Carbon calculator suppliers can use</c:v>
                </c:pt>
                <c:pt idx="8">
                  <c:v>Allocation of primary emissions data from suppliers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1.54E-2</c:v>
                </c:pt>
                <c:pt idx="1">
                  <c:v>0.18459999999999999</c:v>
                </c:pt>
                <c:pt idx="2">
                  <c:v>0.2</c:v>
                </c:pt>
                <c:pt idx="3">
                  <c:v>0.27689999999999998</c:v>
                </c:pt>
                <c:pt idx="4">
                  <c:v>0.2923</c:v>
                </c:pt>
                <c:pt idx="5">
                  <c:v>0.3846</c:v>
                </c:pt>
                <c:pt idx="6">
                  <c:v>0.4</c:v>
                </c:pt>
                <c:pt idx="7">
                  <c:v>0.43080000000000002</c:v>
                </c:pt>
                <c:pt idx="8">
                  <c:v>0.6462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3B-4029-AC3B-FF02BC4B8F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74585520"/>
        <c:axId val="674575720"/>
      </c:barChart>
      <c:catAx>
        <c:axId val="674585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939" cap="flat" cmpd="sng" algn="ctr">
            <a:solidFill>
              <a:srgbClr val="6F7878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575720"/>
        <c:crosses val="autoZero"/>
        <c:auto val="1"/>
        <c:lblAlgn val="ctr"/>
        <c:lblOffset val="100"/>
        <c:noMultiLvlLbl val="0"/>
      </c:catAx>
      <c:valAx>
        <c:axId val="67457572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19939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585520"/>
        <c:crosses val="autoZero"/>
        <c:crossBetween val="between"/>
        <c:majorUnit val="0.25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623084467950833"/>
          <c:y val="3.5598161228837313E-3"/>
          <c:w val="0.48276436372225895"/>
          <c:h val="0.86424907500840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Sum of Top 3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3B-4029-AC3B-FF02BC4B8F5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07F-4C1F-A26D-6EEC38AEC0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Other</c:v>
                </c:pt>
                <c:pt idx="1">
                  <c:v>Internal carbon pricing to improve decision-making</c:v>
                </c:pt>
                <c:pt idx="2">
                  <c:v>Emissions glidepaths to make projections 
based on the actions we’re taking</c:v>
                </c:pt>
                <c:pt idx="3">
                  <c:v>Scenario-modeling to assess how different changes 
will impact our decarbonization goals</c:v>
                </c:pt>
                <c:pt idx="4">
                  <c:v>Highlight priority areas we should focus on 
to maximize return at minimum effort</c:v>
                </c:pt>
                <c:pt idx="5">
                  <c:v>Data quality indicator to assess reliability 
based on methodologies used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1.54E-2</c:v>
                </c:pt>
                <c:pt idx="1">
                  <c:v>0.21540000000000001</c:v>
                </c:pt>
                <c:pt idx="2">
                  <c:v>0.46150000000000002</c:v>
                </c:pt>
                <c:pt idx="3">
                  <c:v>0.58460000000000001</c:v>
                </c:pt>
                <c:pt idx="4">
                  <c:v>0.66149999999999998</c:v>
                </c:pt>
                <c:pt idx="5">
                  <c:v>0.67689999999999995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3B-4029-AC3B-FF02BC4B8F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74585520"/>
        <c:axId val="674575720"/>
      </c:barChart>
      <c:catAx>
        <c:axId val="674585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939" cap="flat" cmpd="sng" algn="ctr">
            <a:solidFill>
              <a:srgbClr val="6F7878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575720"/>
        <c:crosses val="autoZero"/>
        <c:auto val="1"/>
        <c:lblAlgn val="ctr"/>
        <c:lblOffset val="100"/>
        <c:noMultiLvlLbl val="0"/>
      </c:catAx>
      <c:valAx>
        <c:axId val="67457572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19939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585520"/>
        <c:crosses val="autoZero"/>
        <c:crossBetween val="between"/>
        <c:majorUnit val="0.25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623084467950833"/>
          <c:y val="3.5598161228837313E-3"/>
          <c:w val="0.48276436372225895"/>
          <c:h val="0.86424907500840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Sum of Top 3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3B-4029-AC3B-FF02BC4B8F5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110-4C2D-8907-8F4D86DAC4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Other (please specify)</c:v>
                </c:pt>
                <c:pt idx="1">
                  <c:v>Provide capability building and training for our suppliers and/or logistics providers</c:v>
                </c:pt>
                <c:pt idx="2">
                  <c:v>Ability to share with suppliers and/or logistics providers a curated list of projects that they can implement to reduce their emissions</c:v>
                </c:pt>
                <c:pt idx="3">
                  <c:v>Benchmark product emissions impact to enable better procurement decisions</c:v>
                </c:pt>
                <c:pt idx="4">
                  <c:v>Proactively recommend opportunity areas for our suppliers and/or logistics providers to reduce their emissions</c:v>
                </c:pt>
                <c:pt idx="5">
                  <c:v>Track projects suppliers and/or logistics providers are implementing to assess if they are on track to hit the reduction targets we’ve set.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3.0800000000000001E-2</c:v>
                </c:pt>
                <c:pt idx="1">
                  <c:v>0.43080000000000002</c:v>
                </c:pt>
                <c:pt idx="2">
                  <c:v>0.44619999999999999</c:v>
                </c:pt>
                <c:pt idx="3">
                  <c:v>0.53849999999999998</c:v>
                </c:pt>
                <c:pt idx="4">
                  <c:v>0.56920000000000004</c:v>
                </c:pt>
                <c:pt idx="5">
                  <c:v>0.61539999999999995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3B-4029-AC3B-FF02BC4B8F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74585520"/>
        <c:axId val="674575720"/>
      </c:barChart>
      <c:catAx>
        <c:axId val="674585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939" cap="flat" cmpd="sng" algn="ctr">
            <a:solidFill>
              <a:srgbClr val="6F7878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575720"/>
        <c:crosses val="autoZero"/>
        <c:auto val="1"/>
        <c:lblAlgn val="ctr"/>
        <c:lblOffset val="100"/>
        <c:noMultiLvlLbl val="0"/>
      </c:catAx>
      <c:valAx>
        <c:axId val="67457572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19939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585520"/>
        <c:crosses val="autoZero"/>
        <c:crossBetween val="between"/>
        <c:majorUnit val="0.25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623084467950833"/>
          <c:y val="3.5598161228837313E-3"/>
          <c:w val="0.48276436372225895"/>
          <c:h val="0.86424907500840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Sum of Top 3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3B-4029-AC3B-FF02BC4B8F5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EB0-420E-A2A1-C8A3DB4F43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Other</c:v>
                </c:pt>
                <c:pt idx="1">
                  <c:v>Provide access to external stakeholders (e.g. customer access for real-time updates or providers for data auditing)</c:v>
                </c:pt>
                <c:pt idx="2">
                  <c:v>Offer peer benchmarking where suppliers can see how others in the network are advancing their emission reduction journey</c:v>
                </c:pt>
                <c:pt idx="3">
                  <c:v>Export data into other enterprise solutions we use and embed into our workflows to improve decision-making</c:v>
                </c:pt>
                <c:pt idx="4">
                  <c:v>Offer smart workflows to create disclosures that meet reporting requirements (e.g. GRI, SASB, CSRD, etc)</c:v>
                </c:pt>
                <c:pt idx="5">
                  <c:v>Ensure data is auditable for investor and/or regulatory reports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3.0800000000000001E-2</c:v>
                </c:pt>
                <c:pt idx="1">
                  <c:v>0.26150000000000001</c:v>
                </c:pt>
                <c:pt idx="2">
                  <c:v>0.4</c:v>
                </c:pt>
                <c:pt idx="3">
                  <c:v>0.63080000000000003</c:v>
                </c:pt>
                <c:pt idx="4">
                  <c:v>0.6462</c:v>
                </c:pt>
                <c:pt idx="5">
                  <c:v>0.81540000000000001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3B-4029-AC3B-FF02BC4B8F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74585520"/>
        <c:axId val="674575720"/>
      </c:barChart>
      <c:catAx>
        <c:axId val="674585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939" cap="flat" cmpd="sng" algn="ctr">
            <a:solidFill>
              <a:srgbClr val="6F7878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575720"/>
        <c:crosses val="autoZero"/>
        <c:auto val="1"/>
        <c:lblAlgn val="ctr"/>
        <c:lblOffset val="100"/>
        <c:noMultiLvlLbl val="0"/>
      </c:catAx>
      <c:valAx>
        <c:axId val="67457572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19939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585520"/>
        <c:crosses val="autoZero"/>
        <c:crossBetween val="between"/>
        <c:majorUnit val="0.25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711122047244097E-2"/>
          <c:y val="0"/>
          <c:w val="0.93710137795275594"/>
          <c:h val="0.86468530995481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ysClr val="windowText" lastClr="000000"/>
            </a:solidFill>
            <a:ln w="12700">
              <a:solidFill>
                <a:srgbClr val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32A9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4B0-40C7-882B-178CF989366B}"/>
              </c:ext>
            </c:extLst>
          </c:dPt>
          <c:dPt>
            <c:idx val="1"/>
            <c:invertIfNegative val="0"/>
            <c:bubble3D val="0"/>
            <c:spPr>
              <a:solidFill>
                <a:srgbClr val="FF32A9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B0-40C7-882B-178CF98936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Food and Beverage</c:v>
                </c:pt>
                <c:pt idx="1">
                  <c:v>Consumer Products</c:v>
                </c:pt>
                <c:pt idx="2">
                  <c:v>Automotive</c:v>
                </c:pt>
                <c:pt idx="3">
                  <c:v>Chemicals, Plastics and Rubber</c:v>
                </c:pt>
                <c:pt idx="4">
                  <c:v>Manufacturing – Life Sciences &amp; Pharma</c:v>
                </c:pt>
                <c:pt idx="5">
                  <c:v>Industrial Process manufacturing 
(mill products such as metal, pulp &amp; paper, building materials, etc)</c:v>
                </c:pt>
                <c:pt idx="6">
                  <c:v>Healthcare Equipment and Medical Devices</c:v>
                </c:pt>
                <c:pt idx="7">
                  <c:v>Industrial and Commercial Equipment 
(mining, construction, agricultural machinery, etc.)</c:v>
                </c:pt>
                <c:pt idx="8">
                  <c:v>High Tech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0.17241379310344826</c:v>
                </c:pt>
                <c:pt idx="1">
                  <c:v>0.15517241379310345</c:v>
                </c:pt>
                <c:pt idx="2">
                  <c:v>0.12068965517241378</c:v>
                </c:pt>
                <c:pt idx="3">
                  <c:v>0.12068965517241378</c:v>
                </c:pt>
                <c:pt idx="4">
                  <c:v>0.12068965517241378</c:v>
                </c:pt>
                <c:pt idx="5">
                  <c:v>0.10344827586206896</c:v>
                </c:pt>
                <c:pt idx="6">
                  <c:v>8.6206896551724102E-2</c:v>
                </c:pt>
                <c:pt idx="7">
                  <c:v>6.8965517241379309E-2</c:v>
                </c:pt>
                <c:pt idx="8">
                  <c:v>5.1724137931034482E-2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1B-4485-AE25-35BA1566BC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08107176"/>
        <c:axId val="605581384"/>
      </c:barChart>
      <c:catAx>
        <c:axId val="608107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939" cap="flat" cmpd="sng" algn="ctr">
            <a:solidFill>
              <a:srgbClr val="6F7878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605581384"/>
        <c:crosses val="autoZero"/>
        <c:auto val="1"/>
        <c:lblAlgn val="ctr"/>
        <c:lblOffset val="100"/>
        <c:noMultiLvlLbl val="0"/>
      </c:catAx>
      <c:valAx>
        <c:axId val="605581384"/>
        <c:scaling>
          <c:orientation val="minMax"/>
          <c:max val="0.25"/>
          <c:min val="0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 w="19939">
            <a:solidFill>
              <a:srgbClr val="6F7878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608107176"/>
        <c:crosses val="max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490762465396748"/>
          <c:y val="3.5598161228837313E-3"/>
          <c:w val="0.47408754515317658"/>
          <c:h val="0.86424907500840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Sum of Top 3</c:v>
                </c:pt>
              </c:strCache>
            </c:strRef>
          </c:tx>
          <c:spPr>
            <a:solidFill>
              <a:sysClr val="windowText" lastClr="00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ysClr val="windowText" lastClr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3B-4029-AC3B-FF02BC4B8F56}"/>
              </c:ext>
            </c:extLst>
          </c:dPt>
          <c:dPt>
            <c:idx val="10"/>
            <c:invertIfNegative val="0"/>
            <c:bubble3D val="0"/>
            <c:spPr>
              <a:solidFill>
                <a:srgbClr val="FF32A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A51-4CD5-9A7C-3A174E294D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Industry focus of the solution provider</c:v>
                </c:pt>
                <c:pt idx="1">
                  <c:v>How well established is the solution provider and years in the market</c:v>
                </c:pt>
                <c:pt idx="2">
                  <c:v>How mature are the reporting capabilities of the digital solution</c:v>
                </c:pt>
                <c:pt idx="3">
                  <c:v>Vendor support and expertise to help us build our Scope 3 program</c:v>
                </c:pt>
                <c:pt idx="4">
                  <c:v>Emissions management and reduction capabilities</c:v>
                </c:pt>
                <c:pt idx="5">
                  <c:v>Ability to cover multiple Scope 3 categories</c:v>
                </c:pt>
                <c:pt idx="6">
                  <c:v>Ability to support other sustainability topics beyond Scope 3</c:v>
                </c:pt>
                <c:pt idx="7">
                  <c:v>Ability to integrate with other systems we are currently using</c:v>
                </c:pt>
                <c:pt idx="8">
                  <c:v>Price of the digital solution</c:v>
                </c:pt>
                <c:pt idx="9">
                  <c:v>Value that suppliers get from using the digital solution</c:v>
                </c:pt>
                <c:pt idx="10">
                  <c:v>Data collection and measurement capabilities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0.15870000000000001</c:v>
                </c:pt>
                <c:pt idx="1">
                  <c:v>0.15870000000000001</c:v>
                </c:pt>
                <c:pt idx="2">
                  <c:v>0.1905</c:v>
                </c:pt>
                <c:pt idx="3">
                  <c:v>0.1905</c:v>
                </c:pt>
                <c:pt idx="4">
                  <c:v>0.20630000000000001</c:v>
                </c:pt>
                <c:pt idx="5">
                  <c:v>0.26979999999999998</c:v>
                </c:pt>
                <c:pt idx="6">
                  <c:v>0.26979999999999998</c:v>
                </c:pt>
                <c:pt idx="7">
                  <c:v>0.28570000000000001</c:v>
                </c:pt>
                <c:pt idx="8">
                  <c:v>0.30159999999999998</c:v>
                </c:pt>
                <c:pt idx="9">
                  <c:v>0.3175</c:v>
                </c:pt>
                <c:pt idx="10">
                  <c:v>0.52380000000000004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3B-4029-AC3B-FF02BC4B8F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74585520"/>
        <c:axId val="674575720"/>
      </c:barChart>
      <c:catAx>
        <c:axId val="674585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939" cap="flat" cmpd="sng" algn="ctr">
            <a:solidFill>
              <a:srgbClr val="6F7878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575720"/>
        <c:crosses val="autoZero"/>
        <c:auto val="1"/>
        <c:lblAlgn val="ctr"/>
        <c:lblOffset val="100"/>
        <c:noMultiLvlLbl val="0"/>
      </c:catAx>
      <c:valAx>
        <c:axId val="67457572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19939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585520"/>
        <c:crosses val="autoZero"/>
        <c:crossBetween val="between"/>
        <c:majorUnit val="0.25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711122047244097E-2"/>
          <c:y val="0"/>
          <c:w val="0.93710137795275594"/>
          <c:h val="0.86468530995481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ysClr val="windowText" lastClr="000000"/>
            </a:solidFill>
            <a:ln w="12700">
              <a:solidFill>
                <a:srgbClr val="FFFFFF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ysClr val="windowText" lastClr="000000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C95C-40F3-9355-AD1FA7DCC2FE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Text" lastClr="000000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878-4CC4-9E06-0EA9729633A2}"/>
              </c:ext>
            </c:extLst>
          </c:dPt>
          <c:dPt>
            <c:idx val="4"/>
            <c:invertIfNegative val="0"/>
            <c:bubble3D val="0"/>
            <c:spPr>
              <a:solidFill>
                <a:sysClr val="windowText" lastClr="000000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087-4FB4-9560-D5B1CD9B3C5A}"/>
              </c:ext>
            </c:extLst>
          </c:dPt>
          <c:dPt>
            <c:idx val="5"/>
            <c:invertIfNegative val="0"/>
            <c:bubble3D val="0"/>
            <c:spPr>
              <a:solidFill>
                <a:sysClr val="windowText" lastClr="000000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87-4FB4-9560-D5B1CD9B3C5A}"/>
              </c:ext>
            </c:extLst>
          </c:dPt>
          <c:dPt>
            <c:idx val="6"/>
            <c:invertIfNegative val="0"/>
            <c:bubble3D val="0"/>
            <c:spPr>
              <a:solidFill>
                <a:sysClr val="windowText" lastClr="000000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087-4FB4-9560-D5B1CD9B3C5A}"/>
              </c:ext>
            </c:extLst>
          </c:dPt>
          <c:dPt>
            <c:idx val="7"/>
            <c:invertIfNegative val="0"/>
            <c:bubble3D val="0"/>
            <c:spPr>
              <a:solidFill>
                <a:sysClr val="windowText" lastClr="000000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87-4FB4-9560-D5B1CD9B3C5A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4-33B2-4BF1-ADCD-34394DC8567D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anchor="ctr" anchorCtr="0"/>
                  <a:lstStyle/>
                  <a:p>
                    <a:pPr algn="ctr">
                      <a:defRPr lang="en-US"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pPr>
                    <a:fld id="{A288544E-C95E-44DF-ADD8-A974E7617CA9}" type="VALUE">
                      <a:rPr lang="en-US"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rPr>
                      <a:pPr algn="ctr">
                        <a:defRPr lang="en-US" b="1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95C-40F3-9355-AD1FA7DCC2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$10 billion USD or more</c:v>
                </c:pt>
                <c:pt idx="1">
                  <c:v>$5 billion to less than $10 billion USD</c:v>
                </c:pt>
                <c:pt idx="2">
                  <c:v>$1 billion to less than $5 billion USD</c:v>
                </c:pt>
                <c:pt idx="3">
                  <c:v>$500 million to less than $1 billion USD</c:v>
                </c:pt>
                <c:pt idx="4">
                  <c:v>$250 million to less than $500 million USD</c:v>
                </c:pt>
                <c:pt idx="5">
                  <c:v>Less than $250 million USD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0.33329999999999999</c:v>
                </c:pt>
                <c:pt idx="1">
                  <c:v>9.4E-2</c:v>
                </c:pt>
                <c:pt idx="2">
                  <c:v>0.22220000000000001</c:v>
                </c:pt>
                <c:pt idx="3">
                  <c:v>0.1026</c:v>
                </c:pt>
                <c:pt idx="4">
                  <c:v>4.2700000000000002E-2</c:v>
                </c:pt>
                <c:pt idx="5">
                  <c:v>0.2051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1B-4485-AE25-35BA1566BC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08107176"/>
        <c:axId val="605581384"/>
      </c:barChart>
      <c:catAx>
        <c:axId val="608107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939" cap="flat" cmpd="sng" algn="ctr">
            <a:solidFill>
              <a:srgbClr val="6F7878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605581384"/>
        <c:crosses val="autoZero"/>
        <c:auto val="1"/>
        <c:lblAlgn val="ctr"/>
        <c:lblOffset val="100"/>
        <c:noMultiLvlLbl val="0"/>
      </c:catAx>
      <c:valAx>
        <c:axId val="605581384"/>
        <c:scaling>
          <c:orientation val="minMax"/>
          <c:max val="0.4"/>
          <c:min val="0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 w="19939">
            <a:solidFill>
              <a:srgbClr val="6F7878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608107176"/>
        <c:crosses val="max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559376146530069"/>
          <c:y val="0.12405857767066483"/>
          <c:w val="0.41523156379646103"/>
          <c:h val="0.7449305594232105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19939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32A9"/>
              </a:solidFill>
              <a:ln w="19939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1F9-46CB-BEA6-900D0EAAC0F4}"/>
              </c:ext>
            </c:extLst>
          </c:dPt>
          <c:dPt>
            <c:idx val="1"/>
            <c:bubble3D val="0"/>
            <c:spPr>
              <a:solidFill>
                <a:srgbClr val="000000"/>
              </a:solidFill>
              <a:ln w="19939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1F9-46CB-BEA6-900D0EAAC0F4}"/>
              </c:ext>
            </c:extLst>
          </c:dPt>
          <c:dPt>
            <c:idx val="2"/>
            <c:bubble3D val="0"/>
            <c:spPr>
              <a:solidFill>
                <a:srgbClr val="BFBFBF"/>
              </a:solidFill>
              <a:ln w="19939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1F9-46CB-BEA6-900D0EAAC0F4}"/>
              </c:ext>
            </c:extLst>
          </c:dPt>
          <c:dPt>
            <c:idx val="3"/>
            <c:bubble3D val="0"/>
            <c:spPr>
              <a:solidFill>
                <a:srgbClr val="A1B3CA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1F9-46CB-BEA6-900D0EAAC0F4}"/>
              </c:ext>
            </c:extLst>
          </c:dPt>
          <c:dPt>
            <c:idx val="4"/>
            <c:bubble3D val="0"/>
            <c:spPr>
              <a:solidFill>
                <a:srgbClr val="D0DEEA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1F9-46CB-BEA6-900D0EAAC0F4}"/>
              </c:ext>
            </c:extLst>
          </c:dPt>
          <c:dPt>
            <c:idx val="5"/>
            <c:bubble3D val="0"/>
            <c:spPr>
              <a:solidFill>
                <a:srgbClr val="0074AD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1F9-46CB-BEA6-900D0EAAC0F4}"/>
              </c:ext>
            </c:extLst>
          </c:dPt>
          <c:dPt>
            <c:idx val="6"/>
            <c:bubble3D val="0"/>
            <c:spPr>
              <a:solidFill>
                <a:srgbClr val="009AD7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1F9-46CB-BEA6-900D0EAAC0F4}"/>
              </c:ext>
            </c:extLst>
          </c:dPt>
          <c:dPt>
            <c:idx val="7"/>
            <c:bubble3D val="0"/>
            <c:spPr>
              <a:solidFill>
                <a:srgbClr val="49C5F4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1F9-46CB-BEA6-900D0EAAC0F4}"/>
              </c:ext>
            </c:extLst>
          </c:dPt>
          <c:dPt>
            <c:idx val="8"/>
            <c:bubble3D val="0"/>
            <c:spPr>
              <a:solidFill>
                <a:srgbClr val="91DCF8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1F9-46CB-BEA6-900D0EAAC0F4}"/>
              </c:ext>
            </c:extLst>
          </c:dPt>
          <c:dPt>
            <c:idx val="9"/>
            <c:bubble3D val="0"/>
            <c:spPr>
              <a:solidFill>
                <a:srgbClr val="DAF3FD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1F9-46CB-BEA6-900D0EAAC0F4}"/>
              </c:ext>
            </c:extLst>
          </c:dPt>
          <c:dPt>
            <c:idx val="10"/>
            <c:bubble3D val="0"/>
            <c:spPr>
              <a:solidFill>
                <a:srgbClr val="535A5A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11F9-46CB-BEA6-900D0EAAC0F4}"/>
              </c:ext>
            </c:extLst>
          </c:dPt>
          <c:dPt>
            <c:idx val="11"/>
            <c:bubble3D val="0"/>
            <c:spPr>
              <a:solidFill>
                <a:srgbClr val="6F7878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11F9-46CB-BEA6-900D0EAAC0F4}"/>
              </c:ext>
            </c:extLst>
          </c:dPt>
          <c:dPt>
            <c:idx val="12"/>
            <c:bubble3D val="0"/>
            <c:spPr>
              <a:solidFill>
                <a:srgbClr val="D3D3D3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11F9-46CB-BEA6-900D0EAAC0F4}"/>
              </c:ext>
            </c:extLst>
          </c:dPt>
          <c:dLbls>
            <c:dLbl>
              <c:idx val="0"/>
              <c:layout>
                <c:manualLayout>
                  <c:x val="0.16966067864271456"/>
                  <c:y val="-7.1225071225071226E-2"/>
                </c:manualLayout>
              </c:layout>
              <c:tx>
                <c:rich>
                  <a:bodyPr/>
                  <a:lstStyle/>
                  <a:p>
                    <a:fld id="{A05427E8-246B-4EE1-8699-F693F1F1D2F7}" type="CATEGORYNAME">
                      <a:rPr lang="en-US" sz="1100" dirty="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4AE91E2D-6D81-499B-853C-4A5544806052}" type="PERCENTAGE">
                      <a:rPr lang="en-US" b="1" baseline="0" dirty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1F9-46CB-BEA6-900D0EAAC0F4}"/>
                </c:ext>
              </c:extLst>
            </c:dLbl>
            <c:dLbl>
              <c:idx val="1"/>
              <c:layout>
                <c:manualLayout>
                  <c:x val="-0.15968063872255489"/>
                  <c:y val="7.1225071225071226E-2"/>
                </c:manualLayout>
              </c:layout>
              <c:tx>
                <c:rich>
                  <a:bodyPr/>
                  <a:lstStyle/>
                  <a:p>
                    <a:fld id="{A05427E8-246B-4EE1-8699-F693F1F1D2F7}" type="CATEGORYNAME">
                      <a:rPr lang="en-GB" sz="1100" dirty="0"/>
                      <a:pPr/>
                      <a:t>[CATEGORY NAME]</a:t>
                    </a:fld>
                    <a:r>
                      <a:rPr lang="en-GB" baseline="0" dirty="0"/>
                      <a:t>
</a:t>
                    </a:r>
                    <a:fld id="{4AE91E2D-6D81-499B-853C-4A5544806052}" type="PERCENTAGE">
                      <a:rPr lang="en-GB" b="1" baseline="0" dirty="0"/>
                      <a:pPr/>
                      <a:t>[PERCENTAGE]</a:t>
                    </a:fld>
                    <a:endParaRPr lang="en-GB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1F9-46CB-BEA6-900D0EAAC0F4}"/>
                </c:ext>
              </c:extLst>
            </c:dLbl>
            <c:dLbl>
              <c:idx val="2"/>
              <c:layout>
                <c:manualLayout>
                  <c:x val="-8.8157019294743913E-2"/>
                  <c:y val="-0.15313390313390313"/>
                </c:manualLayout>
              </c:layout>
              <c:tx>
                <c:rich>
                  <a:bodyPr/>
                  <a:lstStyle/>
                  <a:p>
                    <a:fld id="{A05427E8-246B-4EE1-8699-F693F1F1D2F7}" type="CATEGORYNAME">
                      <a:rPr lang="en-US" sz="1100" dirty="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4AE91E2D-6D81-499B-853C-4A5544806052}" type="PERCENTAGE">
                      <a:rPr lang="en-US" b="1" baseline="0" dirty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1F9-46CB-BEA6-900D0EAAC0F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Corporate Value Chain emissions</c:v>
                </c:pt>
                <c:pt idx="1">
                  <c:v>Corporate Value Chain and Product Lifecycle emissions</c:v>
                </c:pt>
                <c:pt idx="2">
                  <c:v>Product Lifecycle emissions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0.52380000000000004</c:v>
                </c:pt>
                <c:pt idx="1">
                  <c:v>0.3619</c:v>
                </c:pt>
                <c:pt idx="2">
                  <c:v>0.1143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11F9-46CB-BEA6-900D0EAAC0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467082239720035"/>
          <c:y val="7.1225071225071226E-3"/>
          <c:w val="0.52149393418899359"/>
          <c:h val="0.86468530995481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ysClr val="windowText" lastClr="000000"/>
            </a:solidFill>
            <a:ln w="12700">
              <a:solidFill>
                <a:srgbClr val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32A9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30-4956-A7F4-7F99926A06DD}"/>
              </c:ext>
            </c:extLst>
          </c:dPt>
          <c:dPt>
            <c:idx val="6"/>
            <c:invertIfNegative val="0"/>
            <c:bubble3D val="0"/>
            <c:spPr>
              <a:solidFill>
                <a:sysClr val="windowText" lastClr="000000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BE5-46F1-806A-D143317C2820}"/>
              </c:ext>
            </c:extLst>
          </c:dPt>
          <c:dPt>
            <c:idx val="7"/>
            <c:invertIfNegative val="0"/>
            <c:bubble3D val="0"/>
            <c:spPr>
              <a:solidFill>
                <a:sysClr val="windowText" lastClr="000000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BE5-46F1-806A-D143317C2820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0"/>
                  <a:lstStyle/>
                  <a:p>
                    <a:pPr algn="ctr">
                      <a:defRPr lang="en-US"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pPr>
                    <a:fld id="{A288544E-C95E-44DF-ADD8-A974E7617CA9}" type="VALUE">
                      <a:rPr lang="en-US"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rPr>
                      <a:pPr algn="ctr">
                        <a:defRPr lang="en-US" b="1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B30-4956-A7F4-7F99926A06D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BBE5-46F1-806A-D143317C28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Direct spend</c:v>
                </c:pt>
                <c:pt idx="1">
                  <c:v>Indirect spend</c:v>
                </c:pt>
                <c:pt idx="2">
                  <c:v>Logistics, transportation 
and warehousing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</c:v>
                </c:pt>
                <c:pt idx="1">
                  <c:v>0.43809999999999999</c:v>
                </c:pt>
                <c:pt idx="2">
                  <c:v>0.38100000000000001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BE5-46F1-806A-D143317C282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08107176"/>
        <c:axId val="605581384"/>
      </c:barChart>
      <c:catAx>
        <c:axId val="608107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939" cap="flat" cmpd="sng" algn="ctr">
            <a:solidFill>
              <a:srgbClr val="6F7878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605581384"/>
        <c:crosses val="autoZero"/>
        <c:auto val="1"/>
        <c:lblAlgn val="ctr"/>
        <c:lblOffset val="100"/>
        <c:noMultiLvlLbl val="0"/>
      </c:catAx>
      <c:valAx>
        <c:axId val="605581384"/>
        <c:scaling>
          <c:orientation val="minMax"/>
          <c:max val="1"/>
          <c:min val="0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 w="19939">
            <a:solidFill>
              <a:srgbClr val="6F7878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608107176"/>
        <c:crosses val="max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ysClr val="windowText" lastClr="000000"/>
            </a:solidFill>
            <a:ln w="12700">
              <a:solidFill>
                <a:srgbClr val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32A9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A8-4B9C-B1B9-01315C11252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6A8-4B9C-B1B9-01315C11252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6A8-4B9C-B1B9-01315C1125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Measure, reduce and innovate to drive business growth</c:v>
                </c:pt>
                <c:pt idx="1">
                  <c:v>Measure and reduce to improve our brand reputation and reduce costs</c:v>
                </c:pt>
                <c:pt idx="2">
                  <c:v>Measure to comply with requirements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0.45540000000000003</c:v>
                </c:pt>
                <c:pt idx="1">
                  <c:v>0.4158</c:v>
                </c:pt>
                <c:pt idx="2">
                  <c:v>0.12870000000000001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A8-4B9C-B1B9-01315C1125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08107176"/>
        <c:axId val="605581384"/>
      </c:barChart>
      <c:catAx>
        <c:axId val="60810717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939" cap="flat" cmpd="sng" algn="ctr">
            <a:solidFill>
              <a:srgbClr val="6F7878"/>
            </a:solidFill>
            <a:round/>
          </a:ln>
          <a:effectLst/>
        </c:spPr>
        <c:txPr>
          <a:bodyPr rot="0" spcFirstLastPara="1" vertOverflow="ellipsis" vert="horz" wrap="square" anchor="b" anchorCtr="1"/>
          <a:lstStyle/>
          <a:p>
            <a:pPr algn="ctr"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605581384"/>
        <c:crosses val="autoZero"/>
        <c:auto val="1"/>
        <c:lblAlgn val="ctr"/>
        <c:lblOffset val="100"/>
        <c:noMultiLvlLbl val="0"/>
      </c:catAx>
      <c:valAx>
        <c:axId val="605581384"/>
        <c:scaling>
          <c:orientation val="minMax"/>
          <c:max val="0.5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 w="19939">
            <a:solidFill>
              <a:srgbClr val="6F7878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608107176"/>
        <c:crosses val="max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559376146530069"/>
          <c:y val="0.12405857767066483"/>
          <c:w val="0.41523156379646103"/>
          <c:h val="0.7449305594232105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19939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32A9"/>
              </a:solidFill>
              <a:ln w="19939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1F9-46CB-BEA6-900D0EAAC0F4}"/>
              </c:ext>
            </c:extLst>
          </c:dPt>
          <c:dPt>
            <c:idx val="1"/>
            <c:bubble3D val="0"/>
            <c:spPr>
              <a:solidFill>
                <a:srgbClr val="000000"/>
              </a:solidFill>
              <a:ln w="19939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1F9-46CB-BEA6-900D0EAAC0F4}"/>
              </c:ext>
            </c:extLst>
          </c:dPt>
          <c:dPt>
            <c:idx val="2"/>
            <c:bubble3D val="0"/>
            <c:spPr>
              <a:solidFill>
                <a:srgbClr val="BFBFBF"/>
              </a:solidFill>
              <a:ln w="19939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1F9-46CB-BEA6-900D0EAAC0F4}"/>
              </c:ext>
            </c:extLst>
          </c:dPt>
          <c:dPt>
            <c:idx val="3"/>
            <c:bubble3D val="0"/>
            <c:spPr>
              <a:solidFill>
                <a:srgbClr val="A1B3CA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1F9-46CB-BEA6-900D0EAAC0F4}"/>
              </c:ext>
            </c:extLst>
          </c:dPt>
          <c:dPt>
            <c:idx val="4"/>
            <c:bubble3D val="0"/>
            <c:spPr>
              <a:solidFill>
                <a:srgbClr val="D0DEEA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1F9-46CB-BEA6-900D0EAAC0F4}"/>
              </c:ext>
            </c:extLst>
          </c:dPt>
          <c:dPt>
            <c:idx val="5"/>
            <c:bubble3D val="0"/>
            <c:spPr>
              <a:solidFill>
                <a:srgbClr val="0074AD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1F9-46CB-BEA6-900D0EAAC0F4}"/>
              </c:ext>
            </c:extLst>
          </c:dPt>
          <c:dPt>
            <c:idx val="6"/>
            <c:bubble3D val="0"/>
            <c:spPr>
              <a:solidFill>
                <a:srgbClr val="009AD7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1F9-46CB-BEA6-900D0EAAC0F4}"/>
              </c:ext>
            </c:extLst>
          </c:dPt>
          <c:dPt>
            <c:idx val="7"/>
            <c:bubble3D val="0"/>
            <c:spPr>
              <a:solidFill>
                <a:srgbClr val="49C5F4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1F9-46CB-BEA6-900D0EAAC0F4}"/>
              </c:ext>
            </c:extLst>
          </c:dPt>
          <c:dPt>
            <c:idx val="8"/>
            <c:bubble3D val="0"/>
            <c:spPr>
              <a:solidFill>
                <a:srgbClr val="91DCF8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1F9-46CB-BEA6-900D0EAAC0F4}"/>
              </c:ext>
            </c:extLst>
          </c:dPt>
          <c:dPt>
            <c:idx val="9"/>
            <c:bubble3D val="0"/>
            <c:spPr>
              <a:solidFill>
                <a:srgbClr val="DAF3FD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1F9-46CB-BEA6-900D0EAAC0F4}"/>
              </c:ext>
            </c:extLst>
          </c:dPt>
          <c:dPt>
            <c:idx val="10"/>
            <c:bubble3D val="0"/>
            <c:spPr>
              <a:solidFill>
                <a:srgbClr val="535A5A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11F9-46CB-BEA6-900D0EAAC0F4}"/>
              </c:ext>
            </c:extLst>
          </c:dPt>
          <c:dPt>
            <c:idx val="11"/>
            <c:bubble3D val="0"/>
            <c:spPr>
              <a:solidFill>
                <a:srgbClr val="6F7878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11F9-46CB-BEA6-900D0EAAC0F4}"/>
              </c:ext>
            </c:extLst>
          </c:dPt>
          <c:dPt>
            <c:idx val="12"/>
            <c:bubble3D val="0"/>
            <c:spPr>
              <a:solidFill>
                <a:srgbClr val="D3D3D3"/>
              </a:solidFill>
              <a:ln w="19939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11F9-46CB-BEA6-900D0EAAC0F4}"/>
              </c:ext>
            </c:extLst>
          </c:dPt>
          <c:dLbls>
            <c:dLbl>
              <c:idx val="0"/>
              <c:layout>
                <c:manualLayout>
                  <c:x val="0.16966067864271456"/>
                  <c:y val="-7.1225071225071226E-2"/>
                </c:manualLayout>
              </c:layout>
              <c:tx>
                <c:rich>
                  <a:bodyPr/>
                  <a:lstStyle/>
                  <a:p>
                    <a:fld id="{A05427E8-246B-4EE1-8699-F693F1F1D2F7}" type="CATEGORYNAME">
                      <a:rPr lang="en-GB" sz="1100" dirty="0"/>
                      <a:pPr/>
                      <a:t>[CATEGORY NAME]</a:t>
                    </a:fld>
                    <a:r>
                      <a:rPr lang="en-GB" baseline="0" dirty="0"/>
                      <a:t>
</a:t>
                    </a:r>
                    <a:fld id="{4AE91E2D-6D81-499B-853C-4A5544806052}" type="PERCENTAGE">
                      <a:rPr lang="en-GB" b="1" baseline="0" dirty="0"/>
                      <a:pPr/>
                      <a:t>[PERCENTAGE]</a:t>
                    </a:fld>
                    <a:endParaRPr lang="en-GB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1F9-46CB-BEA6-900D0EAAC0F4}"/>
                </c:ext>
              </c:extLst>
            </c:dLbl>
            <c:dLbl>
              <c:idx val="1"/>
              <c:layout>
                <c:manualLayout>
                  <c:x val="-0.15968063872255489"/>
                  <c:y val="7.1225071225071226E-2"/>
                </c:manualLayout>
              </c:layout>
              <c:tx>
                <c:rich>
                  <a:bodyPr/>
                  <a:lstStyle/>
                  <a:p>
                    <a:fld id="{A05427E8-246B-4EE1-8699-F693F1F1D2F7}" type="CATEGORYNAME">
                      <a:rPr lang="en-US" sz="1100" dirty="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4AE91E2D-6D81-499B-853C-4A5544806052}" type="PERCENTAGE">
                      <a:rPr lang="en-US" b="1" baseline="0" dirty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1F9-46CB-BEA6-900D0EAAC0F4}"/>
                </c:ext>
              </c:extLst>
            </c:dLbl>
            <c:dLbl>
              <c:idx val="2"/>
              <c:layout>
                <c:manualLayout>
                  <c:x val="-0.17132401862940788"/>
                  <c:y val="-0.10554293694057473"/>
                </c:manualLayout>
              </c:layout>
              <c:tx>
                <c:rich>
                  <a:bodyPr/>
                  <a:lstStyle/>
                  <a:p>
                    <a:fld id="{A05427E8-246B-4EE1-8699-F693F1F1D2F7}" type="CATEGORYNAME">
                      <a:rPr lang="en-GB" sz="1100" dirty="0"/>
                      <a:pPr/>
                      <a:t>[CATEGORY NAME]</a:t>
                    </a:fld>
                    <a:r>
                      <a:rPr lang="en-GB" baseline="0" dirty="0"/>
                      <a:t>
</a:t>
                    </a:r>
                    <a:fld id="{4AE91E2D-6D81-499B-853C-4A5544806052}" type="PERCENTAGE">
                      <a:rPr lang="en-GB" b="1" baseline="0" dirty="0"/>
                      <a:pPr/>
                      <a:t>[PERCENTAGE]</a:t>
                    </a:fld>
                    <a:endParaRPr lang="en-GB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1F9-46CB-BEA6-900D0EAAC0F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Currently using one or more solutions</c:v>
                </c:pt>
                <c:pt idx="1">
                  <c:v>Currently searching</c:v>
                </c:pt>
                <c:pt idx="2">
                  <c:v>Not currently using or expecting to use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0.47</c:v>
                </c:pt>
                <c:pt idx="1">
                  <c:v>0.42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11F9-46CB-BEA6-900D0EAAC0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711122047244097E-2"/>
          <c:y val="0"/>
          <c:w val="0.93710137795275594"/>
          <c:h val="0.86468530995481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ysClr val="windowText" lastClr="000000"/>
            </a:solidFill>
            <a:ln w="12700">
              <a:solidFill>
                <a:srgbClr val="FFFFFF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ysClr val="windowText" lastClr="000000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C95C-40F3-9355-AD1FA7DCC2FE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Text" lastClr="000000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878-4CC4-9E06-0EA9729633A2}"/>
              </c:ext>
            </c:extLst>
          </c:dPt>
          <c:dPt>
            <c:idx val="4"/>
            <c:invertIfNegative val="0"/>
            <c:bubble3D val="0"/>
            <c:spPr>
              <a:solidFill>
                <a:sysClr val="windowText" lastClr="000000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087-4FB4-9560-D5B1CD9B3C5A}"/>
              </c:ext>
            </c:extLst>
          </c:dPt>
          <c:dPt>
            <c:idx val="5"/>
            <c:invertIfNegative val="0"/>
            <c:bubble3D val="0"/>
            <c:spPr>
              <a:solidFill>
                <a:sysClr val="windowText" lastClr="000000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87-4FB4-9560-D5B1CD9B3C5A}"/>
              </c:ext>
            </c:extLst>
          </c:dPt>
          <c:dPt>
            <c:idx val="6"/>
            <c:invertIfNegative val="0"/>
            <c:bubble3D val="0"/>
            <c:spPr>
              <a:solidFill>
                <a:sysClr val="windowText" lastClr="000000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087-4FB4-9560-D5B1CD9B3C5A}"/>
              </c:ext>
            </c:extLst>
          </c:dPt>
          <c:dPt>
            <c:idx val="7"/>
            <c:invertIfNegative val="0"/>
            <c:bubble3D val="0"/>
            <c:spPr>
              <a:solidFill>
                <a:sysClr val="windowText" lastClr="000000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87-4FB4-9560-D5B1CD9B3C5A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4-33B2-4BF1-ADCD-34394DC8567D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anchor="ctr" anchorCtr="0"/>
                  <a:lstStyle/>
                  <a:p>
                    <a:pPr algn="ctr">
                      <a:defRPr lang="en-US"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pPr>
                    <a:fld id="{A288544E-C95E-44DF-ADD8-A974E7617CA9}" type="VALUE">
                      <a:rPr lang="en-US"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rPr>
                      <a:pPr algn="ctr">
                        <a:defRPr lang="en-US" b="1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95C-40F3-9355-AD1FA7DCC2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Within the next 3 months</c:v>
                </c:pt>
                <c:pt idx="1">
                  <c:v>Between 3 and 6 months</c:v>
                </c:pt>
                <c:pt idx="2">
                  <c:v>Between 6 and 12 months</c:v>
                </c:pt>
                <c:pt idx="3">
                  <c:v>Between 12 and 24 months</c:v>
                </c:pt>
                <c:pt idx="4">
                  <c:v>Don't Know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0.2051</c:v>
                </c:pt>
                <c:pt idx="1">
                  <c:v>0.30769999999999997</c:v>
                </c:pt>
                <c:pt idx="2">
                  <c:v>0.30769999999999997</c:v>
                </c:pt>
                <c:pt idx="3">
                  <c:v>2.5600000000000001E-2</c:v>
                </c:pt>
                <c:pt idx="4">
                  <c:v>0.15379999999999999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1B-4485-AE25-35BA1566BC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08107176"/>
        <c:axId val="605581384"/>
      </c:barChart>
      <c:catAx>
        <c:axId val="608107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939" cap="flat" cmpd="sng" algn="ctr">
            <a:solidFill>
              <a:srgbClr val="6F7878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605581384"/>
        <c:crosses val="autoZero"/>
        <c:auto val="1"/>
        <c:lblAlgn val="ctr"/>
        <c:lblOffset val="100"/>
        <c:noMultiLvlLbl val="0"/>
      </c:catAx>
      <c:valAx>
        <c:axId val="605581384"/>
        <c:scaling>
          <c:orientation val="minMax"/>
          <c:max val="0.4"/>
          <c:min val="0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 w="19939">
            <a:solidFill>
              <a:srgbClr val="6F7878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608107176"/>
        <c:crosses val="max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623084467950833"/>
          <c:y val="3.5598161228837313E-3"/>
          <c:w val="0.48276436372225895"/>
          <c:h val="0.86424907500840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Sum of Top 3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57-421B-8C46-23F984E117D7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91F-4DD1-9A73-E3B51E9C33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Other (please specify)</c:v>
                </c:pt>
                <c:pt idx="1">
                  <c:v>None of the above - We haven't faced major challenges</c:v>
                </c:pt>
                <c:pt idx="2">
                  <c:v>The solutions we have assessed are too expensive</c:v>
                </c:pt>
                <c:pt idx="3">
                  <c:v>Regulatory landscape and reporting guidance is continuously changing, need to wait before investing</c:v>
                </c:pt>
                <c:pt idx="4">
                  <c:v>Unable to build the business case to invest in a digital solution</c:v>
                </c:pt>
                <c:pt idx="5">
                  <c:v>Most vendors do not have the subject-matter expertise we need</c:v>
                </c:pt>
                <c:pt idx="6">
                  <c:v>Limited understanding of capabilities available in the market</c:v>
                </c:pt>
                <c:pt idx="7">
                  <c:v>Too many vendors in the market with questionable claims, hard to understand how they can help</c:v>
                </c:pt>
                <c:pt idx="8">
                  <c:v>Concerned about supplier adoption</c:v>
                </c:pt>
                <c:pt idx="9">
                  <c:v>Unable to find a single solution that can cover all our needs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</c:v>
                </c:pt>
                <c:pt idx="1">
                  <c:v>2.5600000000000001E-2</c:v>
                </c:pt>
                <c:pt idx="2">
                  <c:v>0.12820000000000001</c:v>
                </c:pt>
                <c:pt idx="3">
                  <c:v>0.15379999999999999</c:v>
                </c:pt>
                <c:pt idx="4">
                  <c:v>0.2051</c:v>
                </c:pt>
                <c:pt idx="5">
                  <c:v>0.25640000000000002</c:v>
                </c:pt>
                <c:pt idx="6">
                  <c:v>0.25640000000000002</c:v>
                </c:pt>
                <c:pt idx="7">
                  <c:v>0.4103</c:v>
                </c:pt>
                <c:pt idx="8">
                  <c:v>0.46150000000000002</c:v>
                </c:pt>
                <c:pt idx="9">
                  <c:v>0.5897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B3-4C4E-B6AB-DDA43F93A2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74585520"/>
        <c:axId val="674575720"/>
      </c:barChart>
      <c:catAx>
        <c:axId val="674585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939" cap="flat" cmpd="sng" algn="ctr">
            <a:solidFill>
              <a:srgbClr val="6F7878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575720"/>
        <c:crosses val="autoZero"/>
        <c:auto val="1"/>
        <c:lblAlgn val="ctr"/>
        <c:lblOffset val="100"/>
        <c:noMultiLvlLbl val="0"/>
      </c:catAx>
      <c:valAx>
        <c:axId val="67457572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19939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585520"/>
        <c:crosses val="autoZero"/>
        <c:crossBetween val="between"/>
        <c:majorUnit val="0.25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0.87541</cdr:x>
      <cdr:y>0.04272</cdr:y>
    </cdr:from>
    <cdr:to>
      <cdr:x>0.92054</cdr:x>
      <cdr:y>0.1204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973EC71-53DF-C441-908F-2802F7C6848F}"/>
            </a:ext>
          </a:extLst>
        </cdr:cNvPr>
        <cdr:cNvSpPr txBox="1"/>
      </cdr:nvSpPr>
      <cdr:spPr>
        <a:xfrm xmlns:a="http://schemas.openxmlformats.org/drawingml/2006/main">
          <a:off x="8499442" y="152359"/>
          <a:ext cx="43815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rIns="0" rtlCol="0">
          <a:spAutoFit/>
        </a:bodyPr>
        <a:lstStyle xmlns:a="http://schemas.openxmlformats.org/drawingml/2006/main"/>
        <a:p xmlns:a="http://schemas.openxmlformats.org/drawingml/2006/main">
          <a:pPr algn="l">
            <a:spcBef>
              <a:spcPts val="600"/>
            </a:spcBef>
          </a:pPr>
          <a:r>
            <a:rPr lang="en-US" sz="1200" b="1" dirty="0"/>
            <a:t>45%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26B98C-713B-4B72-A4D4-019F5DA80C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70BE1-CA36-4E08-BA4E-AC3C07DBA5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2039D-F6B0-4B3D-87CD-5EA4BC8D3B27}" type="datetimeFigureOut">
              <a:rPr lang="en-US" smtClean="0"/>
              <a:t>2/1/24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46B8E-2606-4769-BF30-459644BE4B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EC229D-172E-43E4-8A96-CF0E11D3DD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B6B68-6C65-4B67-BFEC-C9B9E8911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898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46888" y="3134806"/>
            <a:ext cx="6373368" cy="569829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Image Placeholder 7">
            <a:extLst>
              <a:ext uri="{FF2B5EF4-FFF2-40B4-BE49-F238E27FC236}">
                <a16:creationId xmlns:a16="http://schemas.microsoft.com/office/drawing/2014/main" id="{EB9A72EB-8446-4162-8400-EAE51CA4B0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658368"/>
            <a:ext cx="4191000" cy="2357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9BBFC6-D472-4F66-A33B-98EEDC87B9D3}"/>
              </a:ext>
            </a:extLst>
          </p:cNvPr>
          <p:cNvSpPr txBox="1"/>
          <p:nvPr/>
        </p:nvSpPr>
        <p:spPr>
          <a:xfrm rot="16200000">
            <a:off x="-840060" y="1686780"/>
            <a:ext cx="2301912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900" dirty="0">
                <a:solidFill>
                  <a:srgbClr val="C0C0C0"/>
                </a:solidFill>
              </a:rPr>
              <a:t>— NOT FOR EXTERNAL DISTRIBUTION —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573FBF-EDF7-4974-B2B2-CF1E73B474F9}"/>
              </a:ext>
            </a:extLst>
          </p:cNvPr>
          <p:cNvSpPr txBox="1"/>
          <p:nvPr/>
        </p:nvSpPr>
        <p:spPr>
          <a:xfrm rot="5400000">
            <a:off x="5396148" y="1686780"/>
            <a:ext cx="2301912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900" dirty="0">
                <a:solidFill>
                  <a:srgbClr val="C0C0C0"/>
                </a:solidFill>
              </a:rPr>
              <a:t>— NOT FOR EXTERNAL DISTRIBUTION —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C8F8D4-DFC9-4259-86F5-A4F987BA15DE}"/>
              </a:ext>
            </a:extLst>
          </p:cNvPr>
          <p:cNvSpPr txBox="1"/>
          <p:nvPr/>
        </p:nvSpPr>
        <p:spPr>
          <a:xfrm>
            <a:off x="246888" y="8887968"/>
            <a:ext cx="6290183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marL="228600" indent="-228600"/>
            <a:fld id="{E1F39F5E-4058-4856-B2BD-0FDE5C1B6221}" type="slidenum">
              <a:rPr lang="en-US" sz="600" smtClean="0"/>
              <a:t>‹#›</a:t>
            </a:fld>
            <a:r>
              <a:rPr lang="en-US" sz="600" dirty="0"/>
              <a:t>	© 2023 Gartner, Inc. and/or its affiliates. All rights reserved. Gartner is a registered trademark of Gartner, Inc. or its affiliates.</a:t>
            </a:r>
            <a:br>
              <a:rPr lang="en-US" sz="600" dirty="0"/>
            </a:br>
            <a:r>
              <a:rPr lang="en-US" sz="600" b="1" dirty="0"/>
              <a:t>INTERNAL — FOR INTERNAL USE ONLY or RESTRICTED [CHOOSE ONE — DELETE AS APPROPRIATE]</a:t>
            </a:r>
            <a:r>
              <a:rPr lang="en-US" sz="600" dirty="0"/>
              <a:t> | Version X.X | Last updated [insert date format: DD Month YYYY]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32A807-544A-4EBE-989F-ECAA016BF8D1}"/>
              </a:ext>
            </a:extLst>
          </p:cNvPr>
          <p:cNvSpPr txBox="1"/>
          <p:nvPr/>
        </p:nvSpPr>
        <p:spPr>
          <a:xfrm>
            <a:off x="246887" y="128016"/>
            <a:ext cx="6327648" cy="24468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b="1" dirty="0">
                <a:solidFill>
                  <a:schemeClr val="tx1"/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92237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2880" indent="-137160" algn="l" defTabSz="914400" rtl="0" eaLnBrk="1" latinLnBrk="0" hangingPunct="1">
      <a:lnSpc>
        <a:spcPct val="90000"/>
      </a:lnSpc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5760" indent="-137160" algn="l" defTabSz="914400" rtl="0" eaLnBrk="1" latinLnBrk="0" hangingPunct="1">
      <a:lnSpc>
        <a:spcPct val="90000"/>
      </a:lnSpc>
      <a:spcAft>
        <a:spcPts val="600"/>
      </a:spcAft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8640" indent="-137160" algn="l" defTabSz="914400" rtl="0" eaLnBrk="1" latinLnBrk="0" hangingPunct="1">
      <a:lnSpc>
        <a:spcPct val="90000"/>
      </a:lnSpc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31520" indent="-137160" algn="l" defTabSz="914400" rtl="0" eaLnBrk="1" latinLnBrk="0" hangingPunct="1">
      <a:lnSpc>
        <a:spcPct val="90000"/>
      </a:lnSpc>
      <a:spcAft>
        <a:spcPts val="600"/>
      </a:spcAft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55888" y="965200"/>
            <a:ext cx="4433887" cy="2493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0" name="Google Shape;580;p25:notes"/>
          <p:cNvSpPr txBox="1">
            <a:spLocks noGrp="1"/>
          </p:cNvSpPr>
          <p:nvPr>
            <p:ph type="body" idx="1"/>
          </p:nvPr>
        </p:nvSpPr>
        <p:spPr>
          <a:xfrm>
            <a:off x="337072" y="2426210"/>
            <a:ext cx="8701417" cy="441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Aft>
                <a:spcPts val="0"/>
              </a:spcAft>
              <a:buSzPts val="1400"/>
            </a:pPr>
            <a:r>
              <a:rPr lang="en-US" dirty="0"/>
              <a:t>Slide No: 25-Bar Chart</a:t>
            </a:r>
            <a:endParaRPr dirty="0"/>
          </a:p>
          <a:p>
            <a:pPr>
              <a:spcBef>
                <a:spcPts val="616"/>
              </a:spcBef>
              <a:spcAft>
                <a:spcPts val="0"/>
              </a:spcAft>
              <a:buSzPts val="14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002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78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78971-A225-4A64-8E00-AA9C857761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009268"/>
            <a:ext cx="6060141" cy="4476115"/>
          </a:xfrm>
        </p:spPr>
        <p:txBody>
          <a:bodyPr anchor="ctr" anchorCtr="0"/>
          <a:lstStyle>
            <a:lvl1pPr marL="182880" indent="-457200">
              <a:lnSpc>
                <a:spcPct val="100000"/>
              </a:lnSpc>
              <a:defRPr sz="3200"/>
            </a:lvl1pPr>
          </a:lstStyle>
          <a:p>
            <a:r>
              <a:rPr lang="en-US" dirty="0"/>
              <a:t>“Quote placeholder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</a:t>
            </a:r>
            <a:r>
              <a:rPr lang="en-US" dirty="0"/>
              <a:t> </a:t>
            </a:r>
            <a:r>
              <a:rPr lang="en-US" dirty="0" err="1"/>
              <a:t>ctet</a:t>
            </a:r>
            <a:r>
              <a:rPr lang="en-US" dirty="0"/>
              <a:t> </a:t>
            </a:r>
            <a:r>
              <a:rPr lang="en-US" dirty="0" err="1"/>
              <a:t>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accum</a:t>
            </a:r>
            <a:r>
              <a:rPr lang="en-US" dirty="0"/>
              <a:t> san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pendisse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per semper </a:t>
            </a:r>
            <a:r>
              <a:rPr lang="en-US" dirty="0" err="1"/>
              <a:t>commodo</a:t>
            </a:r>
            <a:r>
              <a:rPr lang="en-US" dirty="0"/>
              <a:t>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4D588-53FA-4557-81C5-0FF86A2FBB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199" y="5485384"/>
            <a:ext cx="6060141" cy="34747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attribution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2E7EA53-F4D0-483C-9798-E23D7CCB2A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40880" y="1346199"/>
            <a:ext cx="4690872" cy="42976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2729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5204F30-1AF4-524D-A3DC-8D6F9529A6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009268"/>
            <a:ext cx="8366761" cy="4476115"/>
          </a:xfrm>
        </p:spPr>
        <p:txBody>
          <a:bodyPr anchor="ctr" anchorCtr="0"/>
          <a:lstStyle>
            <a:lvl1pPr marL="182880" indent="-457200">
              <a:lnSpc>
                <a:spcPct val="100000"/>
              </a:lnSpc>
              <a:defRPr sz="3200"/>
            </a:lvl1pPr>
          </a:lstStyle>
          <a:p>
            <a:r>
              <a:rPr lang="en-US" dirty="0"/>
              <a:t>“Quote placeholder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</a:t>
            </a:r>
            <a:r>
              <a:rPr lang="en-US" dirty="0"/>
              <a:t> </a:t>
            </a:r>
            <a:r>
              <a:rPr lang="en-US" dirty="0" err="1"/>
              <a:t>ctet</a:t>
            </a:r>
            <a:r>
              <a:rPr lang="en-US" dirty="0"/>
              <a:t> </a:t>
            </a:r>
            <a:r>
              <a:rPr lang="en-US" dirty="0" err="1"/>
              <a:t>ur</a:t>
            </a:r>
            <a:r>
              <a:rPr lang="en-US" dirty="0"/>
              <a:t> </a:t>
            </a:r>
            <a:r>
              <a:rPr lang="en-US" dirty="0" err="1"/>
              <a:t>adip</a:t>
            </a:r>
            <a:r>
              <a:rPr lang="en-US" dirty="0"/>
              <a:t> </a:t>
            </a:r>
            <a:r>
              <a:rPr lang="en-US" dirty="0" err="1"/>
              <a:t>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accum</a:t>
            </a:r>
            <a:r>
              <a:rPr lang="en-US" dirty="0"/>
              <a:t> san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pendisse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per semper </a:t>
            </a:r>
            <a:r>
              <a:rPr lang="en-US" dirty="0" err="1"/>
              <a:t>commodo</a:t>
            </a:r>
            <a:r>
              <a:rPr lang="en-US" dirty="0"/>
              <a:t> lorem.”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53A335E-67E2-3E4F-88F7-0D3EB5BAE73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199" y="5485384"/>
            <a:ext cx="8366761" cy="34747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attribution</a:t>
            </a:r>
          </a:p>
        </p:txBody>
      </p:sp>
    </p:spTree>
    <p:extLst>
      <p:ext uri="{BB962C8B-B14F-4D97-AF65-F5344CB8AC3E}">
        <p14:creationId xmlns:p14="http://schemas.microsoft.com/office/powerpoint/2010/main" val="115739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5DE8436-F632-4929-A0C4-8AB62F3616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5924" y="447675"/>
            <a:ext cx="10045827" cy="451231"/>
          </a:xfrm>
        </p:spPr>
        <p:txBody>
          <a:bodyPr/>
          <a:lstStyle>
            <a:lvl1pPr algn="r">
              <a:lnSpc>
                <a:spcPct val="100000"/>
              </a:lnSpc>
              <a:spcBef>
                <a:spcPts val="600"/>
              </a:spcBef>
              <a:defRPr sz="280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5267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4EDECE2-F9F2-4351-A826-ACD78703C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88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graphic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527048"/>
            <a:ext cx="5495544" cy="446227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404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527048"/>
            <a:ext cx="5495544" cy="446227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36208" y="1527048"/>
            <a:ext cx="5495544" cy="446227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7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527048"/>
            <a:ext cx="3337560" cy="446227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25696" y="1527048"/>
            <a:ext cx="3337560" cy="446227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3ADFCF5-3DAD-4A00-B1EE-30FF7A1A1DC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94192" y="1527048"/>
            <a:ext cx="3337560" cy="446227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14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lumn sha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527048"/>
            <a:ext cx="3337560" cy="4462272"/>
          </a:xfrm>
          <a:solidFill>
            <a:srgbClr val="F4F4F4"/>
          </a:solidFill>
        </p:spPr>
        <p:txBody>
          <a:bodyPr lIns="182880" tIns="182880" rIns="91440" bIns="9144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25696" y="1527048"/>
            <a:ext cx="3337560" cy="4462272"/>
          </a:xfrm>
          <a:solidFill>
            <a:srgbClr val="F4F4F4"/>
          </a:solidFill>
        </p:spPr>
        <p:txBody>
          <a:bodyPr lIns="182880" tIns="182880" rIns="91440" bIns="9144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3ADFCF5-3DAD-4A00-B1EE-30FF7A1A1DC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94192" y="1527048"/>
            <a:ext cx="3337560" cy="4462272"/>
          </a:xfrm>
          <a:solidFill>
            <a:srgbClr val="F4F4F4"/>
          </a:solidFill>
        </p:spPr>
        <p:txBody>
          <a:bodyPr lIns="182880" tIns="182880" rIns="91440" bIns="9144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46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11274552" cy="451231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527048"/>
            <a:ext cx="2600706" cy="446227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48482" y="1527048"/>
            <a:ext cx="2600706" cy="446227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3ADFCF5-3DAD-4A00-B1EE-30FF7A1A1DC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239764" y="1527048"/>
            <a:ext cx="2600706" cy="446227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226B5DF-DF35-419C-8251-4F81A740D77A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9131046" y="1527048"/>
            <a:ext cx="2600706" cy="446227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59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our column sha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11274552" cy="451231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527048"/>
            <a:ext cx="2600706" cy="4462272"/>
          </a:xfrm>
          <a:solidFill>
            <a:srgbClr val="F4F4F4"/>
          </a:solidFill>
        </p:spPr>
        <p:txBody>
          <a:bodyPr lIns="91440" tIns="182880" rIns="91440" bIns="9144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48482" y="1527048"/>
            <a:ext cx="2600706" cy="4462272"/>
          </a:xfrm>
          <a:solidFill>
            <a:srgbClr val="F4F4F4"/>
          </a:solidFill>
        </p:spPr>
        <p:txBody>
          <a:bodyPr lIns="91440" tIns="182880" rIns="91440" bIns="9144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3ADFCF5-3DAD-4A00-B1EE-30FF7A1A1DC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239764" y="1527048"/>
            <a:ext cx="2600706" cy="4462272"/>
          </a:xfrm>
          <a:solidFill>
            <a:srgbClr val="F4F4F4"/>
          </a:solidFill>
        </p:spPr>
        <p:txBody>
          <a:bodyPr lIns="91440" tIns="182880" rIns="91440" bIns="9144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44528D9-D4DF-4ABD-97AD-FCFEE24F7C53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9131046" y="1527048"/>
            <a:ext cx="2600706" cy="4462272"/>
          </a:xfrm>
          <a:solidFill>
            <a:srgbClr val="F4F4F4"/>
          </a:solidFill>
        </p:spPr>
        <p:txBody>
          <a:bodyPr lIns="91440" tIns="182880" rIns="91440" bIns="9144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628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66925" y="361950"/>
            <a:ext cx="9664826" cy="4512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42892"/>
            <a:ext cx="11274552" cy="42464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E90DB6-514C-0292-42D0-35197FBFBC91}"/>
              </a:ext>
            </a:extLst>
          </p:cNvPr>
          <p:cNvCxnSpPr/>
          <p:nvPr userDrawn="1"/>
        </p:nvCxnSpPr>
        <p:spPr bwMode="auto">
          <a:xfrm>
            <a:off x="1685924" y="859078"/>
            <a:ext cx="10045827" cy="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rgbClr val="FF32A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 descr="A black background with white circles and pink numbers&#10;&#10;Description automatically generated">
            <a:extLst>
              <a:ext uri="{FF2B5EF4-FFF2-40B4-BE49-F238E27FC236}">
                <a16:creationId xmlns:a16="http://schemas.microsoft.com/office/drawing/2014/main" id="{ABC01AC3-72EC-FE4A-A86D-8EAAF3876E9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07629" y="236605"/>
            <a:ext cx="1244946" cy="124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943" r:id="rId8"/>
    <p:sldLayoutId id="2147483944" r:id="rId9"/>
    <p:sldLayoutId id="2147483867" r:id="rId10"/>
    <p:sldLayoutId id="214748394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063" indent="-246063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314325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SzPct val="100000"/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74750" indent="-24765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74813" indent="-31750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SzPct val="100000"/>
        <a:buFont typeface="Arial" panose="020B0604020202020204" pitchFamily="34" charset="0"/>
        <a:buChar char="–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105025" indent="-24765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4" orient="horz" pos="2160" userDrawn="1">
          <p15:clr>
            <a:srgbClr val="A4A3A4"/>
          </p15:clr>
        </p15:guide>
        <p15:guide id="15" pos="3840" userDrawn="1">
          <p15:clr>
            <a:srgbClr val="A4A3A4"/>
          </p15:clr>
        </p15:guide>
        <p15:guide id="16" orient="horz" pos="228" userDrawn="1">
          <p15:clr>
            <a:srgbClr val="5ACBF0"/>
          </p15:clr>
        </p15:guide>
        <p15:guide id="17" orient="horz" pos="537" userDrawn="1">
          <p15:clr>
            <a:srgbClr val="FDE53C"/>
          </p15:clr>
        </p15:guide>
        <p15:guide id="18" orient="horz" pos="848" userDrawn="1">
          <p15:clr>
            <a:srgbClr val="FDE53C"/>
          </p15:clr>
        </p15:guide>
        <p15:guide id="19" orient="horz" pos="960" userDrawn="1">
          <p15:clr>
            <a:srgbClr val="5ACBF0"/>
          </p15:clr>
        </p15:guide>
        <p15:guide id="20" orient="horz" pos="3773" userDrawn="1">
          <p15:clr>
            <a:srgbClr val="FBAE40"/>
          </p15:clr>
        </p15:guide>
        <p15:guide id="21" orient="horz" pos="4001" userDrawn="1">
          <p15:clr>
            <a:srgbClr val="5ACBF0"/>
          </p15:clr>
        </p15:guide>
        <p15:guide id="22" orient="horz" pos="4113" userDrawn="1">
          <p15:clr>
            <a:srgbClr val="5ACBF0"/>
          </p15:clr>
        </p15:guide>
        <p15:guide id="23" pos="288" userDrawn="1">
          <p15:clr>
            <a:srgbClr val="5ACBF0"/>
          </p15:clr>
        </p15:guide>
        <p15:guide id="24" pos="3756" userDrawn="1">
          <p15:clr>
            <a:srgbClr val="5ACBF0"/>
          </p15:clr>
        </p15:guide>
        <p15:guide id="25" pos="3927" userDrawn="1">
          <p15:clr>
            <a:srgbClr val="5ACBF0"/>
          </p15:clr>
        </p15:guide>
        <p15:guide id="26" pos="7394" userDrawn="1">
          <p15:clr>
            <a:srgbClr val="5ACBF0"/>
          </p15:clr>
        </p15:guide>
        <p15:guide id="27" orient="horz" pos="3969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UvTgVTm5iE?feature=oembed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cope-3-peer-group.eventcube.io/" TargetMode="External"/><Relationship Id="rId2" Type="http://schemas.openxmlformats.org/officeDocument/2006/relationships/hyperlink" Target="https://www.dropbox.com/scl/fo/e446k9a0n1ae34q4acrn3/h?rlkey=bs5nyjax0e8fapj6f4tjhw49b&amp;dl=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ohurrey@getgalvanised.com?subject=Scope%203%20Peer%20Group" TargetMode="External"/><Relationship Id="rId5" Type="http://schemas.openxmlformats.org/officeDocument/2006/relationships/hyperlink" Target="http://www.scope3peergroup.com/" TargetMode="External"/><Relationship Id="rId4" Type="http://schemas.openxmlformats.org/officeDocument/2006/relationships/hyperlink" Target="http://www.scope3benchmark.com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scope-3-peer-group.eventcube.io/" TargetMode="External"/><Relationship Id="rId2" Type="http://schemas.openxmlformats.org/officeDocument/2006/relationships/hyperlink" Target="https://www.dropbox.com/scl/fo/e446k9a0n1ae34q4acrn3/h?rlkey=bs5nyjax0e8fapj6f4tjhw49b&amp;dl=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ohurrey@getgalvanised.com?subject=Scope%203%20Peer%20Group" TargetMode="External"/><Relationship Id="rId5" Type="http://schemas.openxmlformats.org/officeDocument/2006/relationships/hyperlink" Target="http://www.scope3peergroup.com/" TargetMode="External"/><Relationship Id="rId4" Type="http://schemas.openxmlformats.org/officeDocument/2006/relationships/hyperlink" Target="http://www.scope3benchmark.com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87F2E8A-7824-22B3-A6E9-E0509EE8A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260" y="3268513"/>
            <a:ext cx="10045827" cy="451231"/>
          </a:xfrm>
        </p:spPr>
        <p:txBody>
          <a:bodyPr/>
          <a:lstStyle/>
          <a:p>
            <a:pPr algn="ctr"/>
            <a:r>
              <a:rPr lang="en-GB" dirty="0"/>
              <a:t>WELCOME!</a:t>
            </a:r>
          </a:p>
        </p:txBody>
      </p:sp>
      <p:pic>
        <p:nvPicPr>
          <p:cNvPr id="16" name="Picture 15" descr="A hand with a tree painted on it&#10;&#10;Description automatically generated">
            <a:extLst>
              <a:ext uri="{FF2B5EF4-FFF2-40B4-BE49-F238E27FC236}">
                <a16:creationId xmlns:a16="http://schemas.microsoft.com/office/drawing/2014/main" id="{480D4CA5-2C48-6EDE-8B7F-AA57BA61F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419" y="10049"/>
            <a:ext cx="12707988" cy="686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8F7AAC-BE47-1218-6C73-15B330BE6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Data Strategy Questions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4C4A6D-3FB4-AC33-8A7C-88EC74500DAE}"/>
              </a:ext>
            </a:extLst>
          </p:cNvPr>
          <p:cNvSpPr txBox="1"/>
          <p:nvPr/>
        </p:nvSpPr>
        <p:spPr>
          <a:xfrm>
            <a:off x="1607547" y="1048956"/>
            <a:ext cx="558456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GB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	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do </a:t>
            </a:r>
            <a:r>
              <a:rPr lang="en-GB" dirty="0">
                <a:solidFill>
                  <a:srgbClr val="374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address data standardization and 	disclosures by key suppliers and what methods 	are employed to measure data quality?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3741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	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do you transition from spend-based &amp; 	secondary to primary data from suppliers, 	especially when suppliers don’t have product-	level </a:t>
            </a:r>
            <a:r>
              <a:rPr lang="en-GB" dirty="0">
                <a:solidFill>
                  <a:srgbClr val="374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data?</a:t>
            </a:r>
          </a:p>
          <a:p>
            <a:endParaRPr lang="en-GB" i="0" dirty="0">
              <a:solidFill>
                <a:srgbClr val="37415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	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technologies or platforms are you using 	for collecting and validating data?</a:t>
            </a:r>
          </a:p>
          <a:p>
            <a:pPr marL="342900" indent="-342900">
              <a:buFont typeface="+mj-lt"/>
              <a:buAutoNum type="arabicPeriod"/>
            </a:pPr>
            <a:endParaRPr lang="en-GB" i="0" dirty="0">
              <a:solidFill>
                <a:srgbClr val="37415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	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do you balance breadth vs depth in data 	collection?</a:t>
            </a:r>
          </a:p>
          <a:p>
            <a:pPr marL="342900" indent="-342900">
              <a:buFont typeface="+mj-lt"/>
              <a:buAutoNum type="arabicPeriod"/>
            </a:pPr>
            <a:endParaRPr lang="en-GB" i="0" dirty="0">
              <a:solidFill>
                <a:srgbClr val="37415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	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do you create a credible decarbonization 	roadmap to meet SBTI targets, and how is 	thinking on data for reporting vs decision 	making evolving?</a:t>
            </a:r>
            <a:endParaRPr lang="en-GB" sz="1400" b="0" i="0" dirty="0">
              <a:solidFill>
                <a:srgbClr val="37415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 descr="A collage of two people&#10;&#10;Description automatically generated">
            <a:extLst>
              <a:ext uri="{FF2B5EF4-FFF2-40B4-BE49-F238E27FC236}">
                <a16:creationId xmlns:a16="http://schemas.microsoft.com/office/drawing/2014/main" id="{A543923C-1011-BB98-EAC6-8922CA31A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770" y="1203430"/>
            <a:ext cx="2804160" cy="2758970"/>
          </a:xfrm>
          <a:prstGeom prst="rect">
            <a:avLst/>
          </a:prstGeom>
        </p:spPr>
      </p:pic>
      <p:pic>
        <p:nvPicPr>
          <p:cNvPr id="15" name="Picture 14" descr="A collage of a person with his mouth open&#10;&#10;Description automatically generated">
            <a:extLst>
              <a:ext uri="{FF2B5EF4-FFF2-40B4-BE49-F238E27FC236}">
                <a16:creationId xmlns:a16="http://schemas.microsoft.com/office/drawing/2014/main" id="{E84ACD2A-95A2-FEB4-1B8B-517C48655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1" y="4106477"/>
            <a:ext cx="3031760" cy="261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1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8F7AAC-BE47-1218-6C73-15B330BE6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Product Carbon Footprint Questions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4C4A6D-3FB4-AC33-8A7C-88EC74500DAE}"/>
              </a:ext>
            </a:extLst>
          </p:cNvPr>
          <p:cNvSpPr txBox="1"/>
          <p:nvPr/>
        </p:nvSpPr>
        <p:spPr>
          <a:xfrm>
            <a:off x="1598025" y="1545344"/>
            <a:ext cx="586522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	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do you intend to tackle the calculation and 	accounting of PCFs, and what can be put in place 	to ensure accuracy and reliability?</a:t>
            </a:r>
          </a:p>
          <a:p>
            <a:endParaRPr lang="en-GB" i="0" dirty="0">
              <a:solidFill>
                <a:srgbClr val="37415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	</a:t>
            </a:r>
            <a:r>
              <a:rPr lang="en-GB" dirty="0">
                <a:solidFill>
                  <a:srgbClr val="374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ow do you verify and compare PCFs from </a:t>
            </a:r>
            <a:r>
              <a:rPr lang="en-GB" dirty="0">
                <a:solidFill>
                  <a:srgbClr val="374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arious 	sources, considering evolving baselines?</a:t>
            </a:r>
          </a:p>
          <a:p>
            <a:endParaRPr lang="en-GB" i="0" dirty="0">
              <a:solidFill>
                <a:srgbClr val="37415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	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do you embed PCFs into procurement 	processes </a:t>
            </a:r>
            <a:r>
              <a:rPr lang="en-GB" dirty="0">
                <a:solidFill>
                  <a:srgbClr val="374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decision-making for 	purchases?</a:t>
            </a:r>
          </a:p>
          <a:p>
            <a:endParaRPr lang="en-GB" i="0" dirty="0">
              <a:solidFill>
                <a:srgbClr val="37415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	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do you validate supplier-specific emission 	factors, ensure comparability, and convince 	suppliers to absorb reporting and third-party 	verification costs?</a:t>
            </a:r>
          </a:p>
          <a:p>
            <a:endParaRPr lang="en-GB" i="0" dirty="0">
              <a:solidFill>
                <a:srgbClr val="37415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	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specific actions can be taken beyond 	reporting with PCF data? How do you commit to 	and detail future footprint reductions?</a:t>
            </a:r>
          </a:p>
        </p:txBody>
      </p:sp>
      <p:pic>
        <p:nvPicPr>
          <p:cNvPr id="1026" name="Picture 2" descr="Be Honest | BE HONEST; WE COLLECT PCF DATA FROM SUPPLIERS; HOW MANY...? SOME OF THEM... VERY FEW &amp; MOST OF IT IS RUBBISH; THANK YOU... | image tagged in be honest | made w/ Imgflip meme maker">
            <a:extLst>
              <a:ext uri="{FF2B5EF4-FFF2-40B4-BE49-F238E27FC236}">
                <a16:creationId xmlns:a16="http://schemas.microsoft.com/office/drawing/2014/main" id="{EF7BFB8F-F534-B673-DDD0-414FEAD05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145" y="1545344"/>
            <a:ext cx="3464435" cy="428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10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8F7AAC-BE47-1218-6C73-15B330BE6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Advice for Those Looking for Solutions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4C4A6D-3FB4-AC33-8A7C-88EC74500DAE}"/>
              </a:ext>
            </a:extLst>
          </p:cNvPr>
          <p:cNvSpPr txBox="1"/>
          <p:nvPr/>
        </p:nvSpPr>
        <p:spPr>
          <a:xfrm>
            <a:off x="1685924" y="1496827"/>
            <a:ext cx="8425542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	</a:t>
            </a:r>
            <a:r>
              <a:rPr lang="en-GB" sz="1600" b="1" dirty="0">
                <a:solidFill>
                  <a:srgbClr val="374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Digital Compliance and Protocols:</a:t>
            </a:r>
          </a:p>
          <a:p>
            <a:r>
              <a:rPr lang="en-GB" sz="1600" dirty="0">
                <a:solidFill>
                  <a:srgbClr val="374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Choose a solution that is digitally compliant with ESRD, SBTI, and CDP.</a:t>
            </a:r>
          </a:p>
          <a:p>
            <a:endParaRPr lang="en-GB" sz="16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6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	</a:t>
            </a:r>
            <a:r>
              <a:rPr lang="en-GB" sz="1600" b="1" dirty="0">
                <a:solidFill>
                  <a:srgbClr val="374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User-Friendly Scalability:</a:t>
            </a:r>
          </a:p>
          <a:p>
            <a:r>
              <a:rPr lang="en-GB" sz="1600" dirty="0">
                <a:solidFill>
                  <a:srgbClr val="374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Prioritize solutions that are user-friendly and scalable, catering to both sustainability experts and buyers, allowing for operationalization of CO2 reduction targets.</a:t>
            </a:r>
          </a:p>
          <a:p>
            <a:endParaRPr lang="en-GB" sz="1600" b="1" dirty="0">
              <a:solidFill>
                <a:srgbClr val="3741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6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	</a:t>
            </a:r>
            <a:r>
              <a:rPr lang="en-GB" sz="1600" b="1" dirty="0">
                <a:solidFill>
                  <a:srgbClr val="374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Emissions Monitoring &amp; Tracking:</a:t>
            </a:r>
          </a:p>
          <a:p>
            <a:r>
              <a:rPr lang="en-GB" sz="1600" dirty="0">
                <a:solidFill>
                  <a:srgbClr val="374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Select a solution that effectively monitors but also crucially enables tracking of emissions reduction activity, ideally both sustainability and cost impact, thus providing insights crucial for strategic decision-making for both buyer AND supplier</a:t>
            </a:r>
          </a:p>
          <a:p>
            <a:endParaRPr lang="en-GB" sz="1600" dirty="0">
              <a:solidFill>
                <a:srgbClr val="3741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6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	</a:t>
            </a:r>
            <a:r>
              <a:rPr lang="en-GB" sz="1600" b="1" dirty="0">
                <a:solidFill>
                  <a:srgbClr val="374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Supplier Support Functionality:</a:t>
            </a:r>
          </a:p>
          <a:p>
            <a:r>
              <a:rPr lang="en-GB" sz="1600" dirty="0" err="1">
                <a:solidFill>
                  <a:srgbClr val="374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Opt</a:t>
            </a:r>
            <a:r>
              <a:rPr lang="en-GB" sz="1600" dirty="0">
                <a:solidFill>
                  <a:srgbClr val="374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for a strong supplier support functionality, with seamless integration into existing procurement spend data systems and offering automated validation of primary data.</a:t>
            </a:r>
          </a:p>
          <a:p>
            <a:endParaRPr lang="en-GB" sz="1600" dirty="0">
              <a:solidFill>
                <a:srgbClr val="3741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6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	</a:t>
            </a:r>
            <a:r>
              <a:rPr lang="en-GB" sz="1600" b="1" dirty="0">
                <a:solidFill>
                  <a:srgbClr val="374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Strategic Focus on Scope 3 Hot Spots:</a:t>
            </a:r>
          </a:p>
          <a:p>
            <a:r>
              <a:rPr lang="en-GB" sz="1600" dirty="0">
                <a:solidFill>
                  <a:srgbClr val="374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Understand Scope 3 hot spots and key supply base areas to establish a strategy focused on high-impact emissions reduction</a:t>
            </a:r>
          </a:p>
          <a:p>
            <a:endParaRPr lang="en-GB" dirty="0">
              <a:solidFill>
                <a:srgbClr val="374151"/>
              </a:solidFill>
              <a:latin typeface="Söhne"/>
            </a:endParaRPr>
          </a:p>
          <a:p>
            <a:endParaRPr lang="en-GB" dirty="0">
              <a:solidFill>
                <a:srgbClr val="374151"/>
              </a:solidFill>
              <a:latin typeface="Söhne"/>
            </a:endParaRPr>
          </a:p>
          <a:p>
            <a:endParaRPr lang="en-GB" i="0" dirty="0">
              <a:solidFill>
                <a:srgbClr val="374151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181991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8F7AAC-BE47-1218-6C73-15B330BE6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Advice for Those Looking for Solutions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4C4A6D-3FB4-AC33-8A7C-88EC74500DAE}"/>
              </a:ext>
            </a:extLst>
          </p:cNvPr>
          <p:cNvSpPr txBox="1"/>
          <p:nvPr/>
        </p:nvSpPr>
        <p:spPr>
          <a:xfrm>
            <a:off x="1685924" y="1285678"/>
            <a:ext cx="8503919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	</a:t>
            </a:r>
            <a:r>
              <a:rPr lang="en-GB" sz="1600" b="1" dirty="0">
                <a:solidFill>
                  <a:srgbClr val="374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Top Management Endorsement:</a:t>
            </a:r>
          </a:p>
          <a:p>
            <a:r>
              <a:rPr lang="en-GB" sz="1600" dirty="0">
                <a:solidFill>
                  <a:srgbClr val="374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Ensure top management endorsement for the chosen solution, as it is crucial for building, validating, and implementing the sustainability strategy.</a:t>
            </a:r>
          </a:p>
          <a:p>
            <a:endParaRPr lang="en-GB" sz="1600" dirty="0">
              <a:solidFill>
                <a:srgbClr val="3741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6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7.	</a:t>
            </a:r>
            <a:r>
              <a:rPr lang="en-GB" sz="1600" b="1" dirty="0">
                <a:solidFill>
                  <a:srgbClr val="374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Effective Supplier Engagement:</a:t>
            </a:r>
          </a:p>
          <a:p>
            <a:r>
              <a:rPr lang="en-GB" sz="1600" dirty="0">
                <a:solidFill>
                  <a:srgbClr val="374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Emphasize strong guidance to suppliers, including incentives and penalties, and be prepared to exit poor-performing suppliers to drive effective engagement and reduction.</a:t>
            </a:r>
          </a:p>
          <a:p>
            <a:endParaRPr lang="en-GB" sz="1600" dirty="0">
              <a:solidFill>
                <a:srgbClr val="3741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6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8.	</a:t>
            </a:r>
            <a:r>
              <a:rPr lang="en-GB" sz="1600" b="1" dirty="0">
                <a:solidFill>
                  <a:srgbClr val="374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Reference Checking:</a:t>
            </a:r>
          </a:p>
          <a:p>
            <a:r>
              <a:rPr lang="en-GB" sz="1600" dirty="0">
                <a:solidFill>
                  <a:srgbClr val="374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Obtain strong references from peers that have successfully implemented and benefited from the chosen solution.</a:t>
            </a:r>
          </a:p>
          <a:p>
            <a:endParaRPr lang="en-GB" sz="1600" dirty="0">
              <a:solidFill>
                <a:srgbClr val="3741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6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9.	</a:t>
            </a:r>
            <a:r>
              <a:rPr lang="en-GB" sz="1600" b="1" dirty="0">
                <a:solidFill>
                  <a:srgbClr val="374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Clear Prioritization:</a:t>
            </a:r>
          </a:p>
          <a:p>
            <a:r>
              <a:rPr lang="en-GB" sz="1600" dirty="0">
                <a:solidFill>
                  <a:srgbClr val="374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Clearly define and prioritize your highest priority, solving for that with a partner who can incorporate additional requirements into their development roadmap.</a:t>
            </a:r>
          </a:p>
          <a:p>
            <a:endParaRPr lang="en-GB" sz="1600" dirty="0">
              <a:solidFill>
                <a:srgbClr val="3741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6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10.	</a:t>
            </a:r>
            <a:r>
              <a:rPr lang="en-GB" sz="1600" b="1" dirty="0">
                <a:solidFill>
                  <a:srgbClr val="374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Integration and Flexibility:</a:t>
            </a:r>
          </a:p>
          <a:p>
            <a:r>
              <a:rPr lang="en-GB" sz="1600" dirty="0">
                <a:solidFill>
                  <a:srgbClr val="374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Select solutions that can integrate with existing systems and processes, focusing on primary data, tech roadmaps, education, supplier engagement, and collaboration.</a:t>
            </a:r>
          </a:p>
          <a:p>
            <a:endParaRPr lang="en-GB" i="0" dirty="0">
              <a:solidFill>
                <a:srgbClr val="374151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345608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8F7AAC-BE47-1218-6C73-15B330BE6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Love Letter to Scope 3 Solution Providers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4C4A6D-3FB4-AC33-8A7C-88EC74500DAE}"/>
              </a:ext>
            </a:extLst>
          </p:cNvPr>
          <p:cNvSpPr txBox="1"/>
          <p:nvPr/>
        </p:nvSpPr>
        <p:spPr>
          <a:xfrm>
            <a:off x="1685924" y="1410355"/>
            <a:ext cx="8246679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	</a:t>
            </a:r>
            <a:r>
              <a:rPr lang="en-GB" sz="1600" b="1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Interoperability and Integration:</a:t>
            </a:r>
          </a:p>
          <a:p>
            <a:r>
              <a:rPr lang="en-GB" sz="160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Emphasize interoperability between systems. Offer to seamlessly integrate with our existing data structures/lakes to reduce reporting burdens on suppliers.</a:t>
            </a:r>
          </a:p>
          <a:p>
            <a:endParaRPr lang="en-GB" sz="1600" i="0" dirty="0">
              <a:solidFill>
                <a:srgbClr val="37415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600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	</a:t>
            </a:r>
            <a:r>
              <a:rPr lang="en-GB" sz="1600" b="1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Align with Standards and Initiatives:</a:t>
            </a:r>
          </a:p>
          <a:p>
            <a:r>
              <a:rPr lang="en-GB" sz="160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Ensure alignment with leading standards and industry-specific initiatives to enhance credibility and consistency in emissions reporting.</a:t>
            </a:r>
          </a:p>
          <a:p>
            <a:endParaRPr lang="en-GB" sz="1600" i="0" dirty="0">
              <a:solidFill>
                <a:srgbClr val="37415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6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	</a:t>
            </a:r>
            <a:r>
              <a:rPr lang="en-GB" sz="1600" b="1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Dual-Team Functionality:</a:t>
            </a:r>
          </a:p>
          <a:p>
            <a:r>
              <a:rPr lang="en-GB" sz="160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Cater for both Sustainability &amp; Procurement teams, understanding their distinct priorities and metrics while providing a collaborative platform for joint work.</a:t>
            </a:r>
          </a:p>
          <a:p>
            <a:endParaRPr lang="en-GB" sz="1600" i="0" dirty="0">
              <a:solidFill>
                <a:srgbClr val="37415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600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	</a:t>
            </a:r>
            <a:r>
              <a:rPr lang="en-GB" sz="1600" b="1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Supplier Support Tools:</a:t>
            </a:r>
          </a:p>
          <a:p>
            <a:r>
              <a:rPr lang="en-GB" sz="160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Offer support tools beyond data capture software to assist suppliers once on the platform, addressing their needs and challenges related to emissions reporting.</a:t>
            </a:r>
          </a:p>
          <a:p>
            <a:endParaRPr lang="en-GB" sz="1600" dirty="0">
              <a:solidFill>
                <a:srgbClr val="3741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6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	</a:t>
            </a:r>
            <a:r>
              <a:rPr lang="en-GB" sz="1600" b="1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Simplicity and Harmonization:</a:t>
            </a:r>
          </a:p>
          <a:p>
            <a:r>
              <a:rPr lang="en-GB" sz="160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Prioritize it in solutions, streamlining data requests, and reduce survey fatigue to make the adoption process smoother for both companies and suppliers.</a:t>
            </a:r>
          </a:p>
          <a:p>
            <a:endParaRPr lang="en-GB" i="0" dirty="0">
              <a:solidFill>
                <a:srgbClr val="374151"/>
              </a:solidFill>
              <a:effectLst/>
              <a:latin typeface="Söhne"/>
            </a:endParaRPr>
          </a:p>
          <a:p>
            <a:endParaRPr lang="en-GB" i="0" dirty="0">
              <a:solidFill>
                <a:srgbClr val="374151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153470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8F7AAC-BE47-1218-6C73-15B330BE6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Love Letter to Scope 3 Solution Providers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4C4A6D-3FB4-AC33-8A7C-88EC74500DAE}"/>
              </a:ext>
            </a:extLst>
          </p:cNvPr>
          <p:cNvSpPr txBox="1"/>
          <p:nvPr/>
        </p:nvSpPr>
        <p:spPr>
          <a:xfrm>
            <a:off x="1685924" y="1531528"/>
            <a:ext cx="8460377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	</a:t>
            </a:r>
            <a:r>
              <a:rPr lang="en-GB" sz="1600" b="1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Flexibility and Customization:</a:t>
            </a:r>
          </a:p>
          <a:p>
            <a:r>
              <a:rPr lang="en-GB" sz="160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 flexible with tools, allowing integration with existing tools rather than imposing complete replacements, and provide customization based on specific sector needs. </a:t>
            </a:r>
          </a:p>
          <a:p>
            <a:endParaRPr lang="en-GB" sz="1600" i="0" dirty="0">
              <a:solidFill>
                <a:srgbClr val="37415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6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7.	</a:t>
            </a:r>
            <a:r>
              <a:rPr lang="en-GB" sz="1600" b="1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Transparency and Education:</a:t>
            </a:r>
          </a:p>
          <a:p>
            <a:r>
              <a:rPr lang="en-GB" sz="160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Clearly communicate offerings and functionalities, avoiding unnecessary features. Actively share expertise and educate users to foster better understanding and utilization.</a:t>
            </a:r>
          </a:p>
          <a:p>
            <a:endParaRPr lang="en-GB" sz="1600" i="0" dirty="0">
              <a:solidFill>
                <a:srgbClr val="37415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6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8.	</a:t>
            </a:r>
            <a:r>
              <a:rPr lang="en-GB" sz="1600" b="1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Ease of Use for Suppliers:</a:t>
            </a:r>
          </a:p>
          <a:p>
            <a:r>
              <a:rPr lang="en-GB" sz="160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Focus on solutions that are less demanding for suppliers, leveraging data intelligence while ensuring information goes beyond predictive scores to include specific KPIs.</a:t>
            </a:r>
          </a:p>
          <a:p>
            <a:endParaRPr lang="en-GB" sz="1600" i="0" dirty="0">
              <a:solidFill>
                <a:srgbClr val="37415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600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9.	</a:t>
            </a:r>
            <a:r>
              <a:rPr lang="en-GB" sz="1600" b="1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Collaboration and Standardization:</a:t>
            </a:r>
          </a:p>
          <a:p>
            <a:r>
              <a:rPr lang="en-GB" sz="160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Collaborate with other solutions to drive integration and work towards standardization and common terms/definitions within the industry.</a:t>
            </a:r>
          </a:p>
          <a:p>
            <a:endParaRPr lang="en-GB" sz="1600" i="0" dirty="0">
              <a:solidFill>
                <a:srgbClr val="37415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600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10.	</a:t>
            </a:r>
            <a:r>
              <a:rPr lang="en-GB" sz="1600" b="1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Data Transparency and Assurance:</a:t>
            </a:r>
          </a:p>
          <a:p>
            <a:r>
              <a:rPr lang="en-GB" sz="160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 transparent on emission factors and methodologies used. Offer self-service functions for remapping emission factors. </a:t>
            </a:r>
            <a:r>
              <a:rPr lang="en-GB" sz="1600" dirty="0">
                <a:solidFill>
                  <a:srgbClr val="374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</a:t>
            </a:r>
            <a:r>
              <a:rPr lang="en-GB" sz="160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ighlight whether data is externally assured or verified.</a:t>
            </a:r>
          </a:p>
        </p:txBody>
      </p:sp>
    </p:spTree>
    <p:extLst>
      <p:ext uri="{BB962C8B-B14F-4D97-AF65-F5344CB8AC3E}">
        <p14:creationId xmlns:p14="http://schemas.microsoft.com/office/powerpoint/2010/main" val="117667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CBD18-4D57-EC68-D95E-D18AC6987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2024 Scope 3 Peer Group Tools Review </a:t>
            </a:r>
            <a:br>
              <a:rPr lang="en-US" dirty="0"/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6EF27A-8D1A-F5AE-6AB4-1DFAC64F887C}"/>
              </a:ext>
            </a:extLst>
          </p:cNvPr>
          <p:cNvSpPr txBox="1"/>
          <p:nvPr/>
        </p:nvSpPr>
        <p:spPr>
          <a:xfrm>
            <a:off x="1685924" y="1444927"/>
            <a:ext cx="8503351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latin typeface="Roboto" panose="02000000000000000000" pitchFamily="2" charset="0"/>
              </a:rPr>
              <a:t>The </a:t>
            </a:r>
            <a:r>
              <a:rPr lang="en-GB" sz="2000" b="1" dirty="0">
                <a:solidFill>
                  <a:schemeClr val="accent1"/>
                </a:solidFill>
                <a:latin typeface="Roboto" panose="02000000000000000000" pitchFamily="2" charset="0"/>
              </a:rPr>
              <a:t>Scope 3 Peer Group</a:t>
            </a:r>
            <a:r>
              <a:rPr lang="en-GB" sz="2000" b="1" dirty="0">
                <a:latin typeface="Roboto" panose="02000000000000000000" pitchFamily="2" charset="0"/>
              </a:rPr>
              <a:t> </a:t>
            </a:r>
            <a:r>
              <a:rPr lang="en-GB" sz="2000" dirty="0">
                <a:latin typeface="Roboto" panose="02000000000000000000" pitchFamily="2" charset="0"/>
              </a:rPr>
              <a:t>asks its members once per year about the noisy landscape of scope 3 tools in the market. Collectively we’ve seen &amp; heard thousands of demos, pitches and promises.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2000" dirty="0">
              <a:latin typeface="Roboto" panose="02000000000000000000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latin typeface="Roboto" panose="02000000000000000000" pitchFamily="2" charset="0"/>
              </a:rPr>
              <a:t>We compile all this opinion and insight into this document and make it available to anyone, anywhere for free. A huge thank you to Miguel </a:t>
            </a:r>
            <a:r>
              <a:rPr lang="en-GB" sz="2000" dirty="0" err="1">
                <a:latin typeface="Roboto" panose="02000000000000000000" pitchFamily="2" charset="0"/>
              </a:rPr>
              <a:t>Cossio</a:t>
            </a:r>
            <a:r>
              <a:rPr lang="en-GB" sz="2000" dirty="0">
                <a:latin typeface="Roboto" panose="02000000000000000000" pitchFamily="2" charset="0"/>
              </a:rPr>
              <a:t> for his support! The forthcoming </a:t>
            </a:r>
            <a:r>
              <a:rPr lang="en-GB" sz="2000" b="1" dirty="0">
                <a:solidFill>
                  <a:schemeClr val="accent1"/>
                </a:solidFill>
                <a:latin typeface="Roboto" panose="02000000000000000000" pitchFamily="2" charset="0"/>
              </a:rPr>
              <a:t>Scope 3 Podcast </a:t>
            </a:r>
            <a:r>
              <a:rPr lang="en-GB" sz="2000" dirty="0">
                <a:latin typeface="Roboto" panose="02000000000000000000" pitchFamily="2" charset="0"/>
              </a:rPr>
              <a:t>will take a different look at the philosophies and visions of many of the solutions’ founders.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2000" dirty="0">
              <a:latin typeface="Roboto" panose="02000000000000000000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latin typeface="Roboto" panose="02000000000000000000" pitchFamily="2" charset="0"/>
              </a:rPr>
              <a:t>We hope it helps you make faster &amp; more confident decisions. But make sure you talk directly to your most immediate peers as well, first.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2000" dirty="0">
              <a:latin typeface="Roboto" panose="02000000000000000000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latin typeface="Roboto" panose="02000000000000000000" pitchFamily="2" charset="0"/>
              </a:rPr>
              <a:t>Ollie Hurrey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latin typeface="Roboto" panose="02000000000000000000" pitchFamily="2" charset="0"/>
              </a:rPr>
              <a:t>Founder &amp; Chair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chemeClr val="accent1"/>
                </a:solidFill>
                <a:latin typeface="Roboto" panose="02000000000000000000" pitchFamily="2" charset="0"/>
              </a:rPr>
              <a:t>Scope 3 Peer Group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latin typeface="Roboto" panose="02000000000000000000" pitchFamily="2" charset="0"/>
              </a:rPr>
              <a:t>www.scope3peergroup.com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2000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5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CBD18-4D57-EC68-D95E-D18AC6987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Respondent Demographics 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Primary Workplace Location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3E9505-86D8-E084-7CE5-256E8B6C2370}"/>
              </a:ext>
            </a:extLst>
          </p:cNvPr>
          <p:cNvSpPr txBox="1"/>
          <p:nvPr/>
        </p:nvSpPr>
        <p:spPr>
          <a:xfrm>
            <a:off x="457200" y="5496262"/>
            <a:ext cx="7315200" cy="682238"/>
          </a:xfrm>
          <a:prstGeom prst="rect">
            <a:avLst/>
          </a:prstGeom>
          <a:noFill/>
        </p:spPr>
        <p:txBody>
          <a:bodyPr wrap="square" lIns="0" tIns="91440" rIns="91440" bIns="91440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= 122, Scope 3 Peer Group Members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Q1) Where is your organization’s corporate headquarters or main office located?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Source: Scope 3 Peer Group. Digital Solutions Landscape and Adoption Survey, Dec 2023</a:t>
            </a:r>
          </a:p>
        </p:txBody>
      </p:sp>
      <p:pic>
        <p:nvPicPr>
          <p:cNvPr id="5" name="TY.RI_PR.ec9b_SL.20076e5a_IT.d75f2aa95a48">
            <a:extLst>
              <a:ext uri="{FF2B5EF4-FFF2-40B4-BE49-F238E27FC236}">
                <a16:creationId xmlns:a16="http://schemas.microsoft.com/office/drawing/2014/main" id="{F0430A1C-1EDD-BC9D-22BA-2C8A5A654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103" y="1651462"/>
            <a:ext cx="4206030" cy="3788175"/>
          </a:xfrm>
          <a:prstGeom prst="rect">
            <a:avLst/>
          </a:prstGeom>
        </p:spPr>
      </p:pic>
      <p:pic>
        <p:nvPicPr>
          <p:cNvPr id="6" name="TY.RI_PR.ec9b_SL.20076e5a_IT.0db897a91845">
            <a:extLst>
              <a:ext uri="{FF2B5EF4-FFF2-40B4-BE49-F238E27FC236}">
                <a16:creationId xmlns:a16="http://schemas.microsoft.com/office/drawing/2014/main" id="{9B51DBFF-E2B0-E788-721B-D08A1F0BE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74" y="1555523"/>
            <a:ext cx="2903153" cy="3965559"/>
          </a:xfrm>
          <a:prstGeom prst="rect">
            <a:avLst/>
          </a:prstGeom>
        </p:spPr>
      </p:pic>
      <p:sp>
        <p:nvSpPr>
          <p:cNvPr id="7" name="TY.RX_PR.ec9b_SL.20076e5a_IT.7c47ea4e8b18">
            <a:extLst>
              <a:ext uri="{FF2B5EF4-FFF2-40B4-BE49-F238E27FC236}">
                <a16:creationId xmlns:a16="http://schemas.microsoft.com/office/drawing/2014/main" id="{0D9FCE66-705C-6A20-B17B-B4899A8611C3}"/>
              </a:ext>
            </a:extLst>
          </p:cNvPr>
          <p:cNvSpPr txBox="1">
            <a:spLocks/>
          </p:cNvSpPr>
          <p:nvPr/>
        </p:nvSpPr>
        <p:spPr bwMode="auto">
          <a:xfrm>
            <a:off x="1705965" y="2307005"/>
            <a:ext cx="1075904" cy="1047587"/>
          </a:xfrm>
          <a:prstGeom prst="ellipse">
            <a:avLst/>
          </a:prstGeom>
          <a:solidFill>
            <a:srgbClr val="002856">
              <a:alpha val="78000"/>
            </a:srgbClr>
          </a:solidFill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/>
        </p:style>
        <p:txBody>
          <a:bodyPr vert="horz" wrap="none" lIns="228600" tIns="118872" rIns="228600" bIns="118872" numCol="1" rtlCol="0" anchor="ctr" anchorCtr="0" compatLnSpc="1">
            <a:prstTxWarp prst="textNoShape">
              <a:avLst/>
            </a:prstTxWarp>
            <a:noAutofit/>
          </a:bodyPr>
          <a:lstStyle>
            <a:lvl1pPr marL="0" marR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1" dirty="0" smtClean="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5pPr>
            <a:lvl6pPr marL="45717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7pPr>
            <a:lvl8pPr marL="1371532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USA </a:t>
            </a:r>
          </a:p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CAN
21%</a:t>
            </a:r>
          </a:p>
        </p:txBody>
      </p:sp>
      <p:sp>
        <p:nvSpPr>
          <p:cNvPr id="8" name="TY.RX_PR.ec9b_SL.20076e5a_IT.1217d758d61f">
            <a:extLst>
              <a:ext uri="{FF2B5EF4-FFF2-40B4-BE49-F238E27FC236}">
                <a16:creationId xmlns:a16="http://schemas.microsoft.com/office/drawing/2014/main" id="{2BAA9EE1-0A98-8650-96F8-94657DAD25A2}"/>
              </a:ext>
            </a:extLst>
          </p:cNvPr>
          <p:cNvSpPr txBox="1">
            <a:spLocks/>
          </p:cNvSpPr>
          <p:nvPr/>
        </p:nvSpPr>
        <p:spPr bwMode="auto">
          <a:xfrm>
            <a:off x="4810527" y="2570131"/>
            <a:ext cx="1020186" cy="1044444"/>
          </a:xfrm>
          <a:prstGeom prst="ellipse">
            <a:avLst/>
          </a:prstGeom>
          <a:solidFill>
            <a:srgbClr val="002856">
              <a:alpha val="78000"/>
            </a:srgbClr>
          </a:solidFill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/>
        </p:style>
        <p:txBody>
          <a:bodyPr vert="horz" wrap="none" lIns="228600" tIns="118872" rIns="228600" bIns="118872" numCol="1" rtlCol="0" anchor="ctr" anchorCtr="0" compatLnSpc="1">
            <a:prstTxWarp prst="textNoShape">
              <a:avLst/>
            </a:prstTxWarp>
            <a:noAutofit/>
          </a:bodyPr>
          <a:lstStyle>
            <a:lvl1pPr marL="0" marR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1" dirty="0" smtClean="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5pPr>
            <a:lvl6pPr marL="45717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7pPr>
            <a:lvl8pPr marL="1371532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Europe
71%</a:t>
            </a:r>
          </a:p>
        </p:txBody>
      </p:sp>
      <p:sp>
        <p:nvSpPr>
          <p:cNvPr id="9" name="TY.RX_PR.ec9b_SL.20076e5a_IT.fcc066f2ee3c">
            <a:extLst>
              <a:ext uri="{FF2B5EF4-FFF2-40B4-BE49-F238E27FC236}">
                <a16:creationId xmlns:a16="http://schemas.microsoft.com/office/drawing/2014/main" id="{91718A66-94DB-2180-123B-7040FCD48BAD}"/>
              </a:ext>
            </a:extLst>
          </p:cNvPr>
          <p:cNvSpPr txBox="1">
            <a:spLocks/>
          </p:cNvSpPr>
          <p:nvPr/>
        </p:nvSpPr>
        <p:spPr bwMode="auto">
          <a:xfrm>
            <a:off x="7170135" y="3114218"/>
            <a:ext cx="1204530" cy="1226173"/>
          </a:xfrm>
          <a:prstGeom prst="ellipse">
            <a:avLst/>
          </a:prstGeom>
          <a:solidFill>
            <a:srgbClr val="002856">
              <a:alpha val="78000"/>
            </a:srgbClr>
          </a:solidFill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/>
        </p:style>
        <p:txBody>
          <a:bodyPr vert="horz" wrap="none" lIns="228600" tIns="118872" rIns="228600" bIns="118872" numCol="1" rtlCol="0" anchor="ctr" anchorCtr="0" compatLnSpc="1">
            <a:prstTxWarp prst="textNoShape">
              <a:avLst/>
            </a:prstTxWarp>
            <a:noAutofit/>
          </a:bodyPr>
          <a:lstStyle>
            <a:lvl1pPr marL="0" marR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1" dirty="0" smtClean="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5pPr>
            <a:lvl6pPr marL="45717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7pPr>
            <a:lvl8pPr marL="1371532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APAC
5%</a:t>
            </a:r>
          </a:p>
        </p:txBody>
      </p:sp>
      <p:sp>
        <p:nvSpPr>
          <p:cNvPr id="10" name="TY.RX_PR.ec9b_SL.20076e5a_IT.7c47ea4e8b18">
            <a:extLst>
              <a:ext uri="{FF2B5EF4-FFF2-40B4-BE49-F238E27FC236}">
                <a16:creationId xmlns:a16="http://schemas.microsoft.com/office/drawing/2014/main" id="{6F3FC275-AF39-A3AA-2DE6-8257478E56F9}"/>
              </a:ext>
            </a:extLst>
          </p:cNvPr>
          <p:cNvSpPr txBox="1">
            <a:spLocks/>
          </p:cNvSpPr>
          <p:nvPr/>
        </p:nvSpPr>
        <p:spPr bwMode="auto">
          <a:xfrm>
            <a:off x="2988857" y="3362054"/>
            <a:ext cx="1075904" cy="1047587"/>
          </a:xfrm>
          <a:prstGeom prst="ellipse">
            <a:avLst/>
          </a:prstGeom>
          <a:solidFill>
            <a:srgbClr val="002856">
              <a:alpha val="78000"/>
            </a:srgbClr>
          </a:solidFill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/>
        </p:style>
        <p:txBody>
          <a:bodyPr vert="horz" wrap="none" lIns="228600" tIns="118872" rIns="228600" bIns="118872" numCol="1" rtlCol="0" anchor="ctr" anchorCtr="0" compatLnSpc="1">
            <a:prstTxWarp prst="textNoShape">
              <a:avLst/>
            </a:prstTxWarp>
            <a:noAutofit/>
          </a:bodyPr>
          <a:lstStyle>
            <a:lvl1pPr marL="0" marR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1" dirty="0" smtClean="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5pPr>
            <a:lvl6pPr marL="45717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7pPr>
            <a:lvl8pPr marL="1371532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Latin 
America
2%</a:t>
            </a:r>
          </a:p>
        </p:txBody>
      </p:sp>
      <p:sp>
        <p:nvSpPr>
          <p:cNvPr id="3" name="Google Shape;586;p25">
            <a:extLst>
              <a:ext uri="{FF2B5EF4-FFF2-40B4-BE49-F238E27FC236}">
                <a16:creationId xmlns:a16="http://schemas.microsoft.com/office/drawing/2014/main" id="{D212D5D1-1191-992F-68CC-F0B755171D5E}"/>
              </a:ext>
            </a:extLst>
          </p:cNvPr>
          <p:cNvSpPr txBox="1"/>
          <p:nvPr/>
        </p:nvSpPr>
        <p:spPr>
          <a:xfrm>
            <a:off x="1685924" y="852243"/>
            <a:ext cx="6601865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Single response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166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CBD18-4D57-EC68-D95E-D18AC6987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Respondent Demographics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Primary Industry</a:t>
            </a:r>
          </a:p>
        </p:txBody>
      </p:sp>
      <p:graphicFrame>
        <p:nvGraphicFramePr>
          <p:cNvPr id="3" name="Chart Placeholder">
            <a:extLst>
              <a:ext uri="{FF2B5EF4-FFF2-40B4-BE49-F238E27FC236}">
                <a16:creationId xmlns:a16="http://schemas.microsoft.com/office/drawing/2014/main" id="{3AC94357-F503-CBE7-D6D2-D6F39B086571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486874"/>
          <a:ext cx="9620451" cy="4239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3E9505-86D8-E084-7CE5-256E8B6C2370}"/>
              </a:ext>
            </a:extLst>
          </p:cNvPr>
          <p:cNvSpPr txBox="1"/>
          <p:nvPr/>
        </p:nvSpPr>
        <p:spPr>
          <a:xfrm>
            <a:off x="457200" y="5496262"/>
            <a:ext cx="7315200" cy="682238"/>
          </a:xfrm>
          <a:prstGeom prst="rect">
            <a:avLst/>
          </a:prstGeom>
          <a:noFill/>
        </p:spPr>
        <p:txBody>
          <a:bodyPr wrap="square" lIns="0" tIns="91440" rIns="91440" bIns="91440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= 122, Scope 3 Peer Group Members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Q2) What is your company’s primary industry classification?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Source: Scope 3 Peer Group. Digital Solutions Landscape and Adoption Survey, Dec 2023</a:t>
            </a:r>
          </a:p>
        </p:txBody>
      </p:sp>
      <p:sp>
        <p:nvSpPr>
          <p:cNvPr id="5" name="Google Shape;586;p25">
            <a:extLst>
              <a:ext uri="{FF2B5EF4-FFF2-40B4-BE49-F238E27FC236}">
                <a16:creationId xmlns:a16="http://schemas.microsoft.com/office/drawing/2014/main" id="{7064C191-D231-2BBC-9094-172404E2FCEC}"/>
              </a:ext>
            </a:extLst>
          </p:cNvPr>
          <p:cNvSpPr txBox="1"/>
          <p:nvPr/>
        </p:nvSpPr>
        <p:spPr>
          <a:xfrm>
            <a:off x="1685924" y="852243"/>
            <a:ext cx="6601865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Single response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105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CBD18-4D57-EC68-D95E-D18AC6987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Respondent Demographics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Manufacturing Sub-Industry</a:t>
            </a:r>
          </a:p>
        </p:txBody>
      </p:sp>
      <p:graphicFrame>
        <p:nvGraphicFramePr>
          <p:cNvPr id="3" name="Chart Placeholder">
            <a:extLst>
              <a:ext uri="{FF2B5EF4-FFF2-40B4-BE49-F238E27FC236}">
                <a16:creationId xmlns:a16="http://schemas.microsoft.com/office/drawing/2014/main" id="{3AC94357-F503-CBE7-D6D2-D6F39B086571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486874"/>
          <a:ext cx="9620451" cy="4239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3E9505-86D8-E084-7CE5-256E8B6C2370}"/>
              </a:ext>
            </a:extLst>
          </p:cNvPr>
          <p:cNvSpPr txBox="1"/>
          <p:nvPr/>
        </p:nvSpPr>
        <p:spPr>
          <a:xfrm>
            <a:off x="457200" y="5496262"/>
            <a:ext cx="7315200" cy="682238"/>
          </a:xfrm>
          <a:prstGeom prst="rect">
            <a:avLst/>
          </a:prstGeom>
          <a:noFill/>
        </p:spPr>
        <p:txBody>
          <a:bodyPr wrap="square" lIns="0" tIns="91440" rIns="91440" bIns="91440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= 58, Scope 3 Peer Group Members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Q2) What is your company’s primary industry classification? Manufacturing sub-industry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Source: Scope 3 Peer Group. Digital Solutions Landscape and Adoption Survey, Dec 2023</a:t>
            </a:r>
          </a:p>
        </p:txBody>
      </p:sp>
      <p:sp>
        <p:nvSpPr>
          <p:cNvPr id="5" name="Google Shape;586;p25">
            <a:extLst>
              <a:ext uri="{FF2B5EF4-FFF2-40B4-BE49-F238E27FC236}">
                <a16:creationId xmlns:a16="http://schemas.microsoft.com/office/drawing/2014/main" id="{06BD494A-2CC6-18D6-53A6-FCB70DCC7C57}"/>
              </a:ext>
            </a:extLst>
          </p:cNvPr>
          <p:cNvSpPr txBox="1"/>
          <p:nvPr/>
        </p:nvSpPr>
        <p:spPr>
          <a:xfrm>
            <a:off x="1685924" y="852243"/>
            <a:ext cx="6601865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Single response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149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735D90-4FFE-8261-7C42-3FEAC5D1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holding a newspaper&#10;&#10;Description automatically generated">
            <a:extLst>
              <a:ext uri="{FF2B5EF4-FFF2-40B4-BE49-F238E27FC236}">
                <a16:creationId xmlns:a16="http://schemas.microsoft.com/office/drawing/2014/main" id="{9D765506-BA0F-381F-8B6F-72C592D17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" name="Online Media 1" title="Inches (with Al Pacino) | The Global Goals | Halftime 2023">
            <a:hlinkClick r:id="" action="ppaction://media"/>
            <a:extLst>
              <a:ext uri="{FF2B5EF4-FFF2-40B4-BE49-F238E27FC236}">
                <a16:creationId xmlns:a16="http://schemas.microsoft.com/office/drawing/2014/main" id="{9B390D60-6821-0574-4270-9AD42AC9A1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6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CBD18-4D57-EC68-D95E-D18AC6987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Respondent Demographics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Annual Revenue</a:t>
            </a:r>
          </a:p>
        </p:txBody>
      </p:sp>
      <p:graphicFrame>
        <p:nvGraphicFramePr>
          <p:cNvPr id="3" name="Chart Placeholder">
            <a:extLst>
              <a:ext uri="{FF2B5EF4-FFF2-40B4-BE49-F238E27FC236}">
                <a16:creationId xmlns:a16="http://schemas.microsoft.com/office/drawing/2014/main" id="{3AC94357-F503-CBE7-D6D2-D6F39B086571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645920"/>
          <a:ext cx="7635240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3E9505-86D8-E084-7CE5-256E8B6C2370}"/>
              </a:ext>
            </a:extLst>
          </p:cNvPr>
          <p:cNvSpPr txBox="1"/>
          <p:nvPr/>
        </p:nvSpPr>
        <p:spPr>
          <a:xfrm>
            <a:off x="457200" y="5496262"/>
            <a:ext cx="7315200" cy="682238"/>
          </a:xfrm>
          <a:prstGeom prst="rect">
            <a:avLst/>
          </a:prstGeom>
          <a:noFill/>
        </p:spPr>
        <p:txBody>
          <a:bodyPr wrap="square" lIns="0" tIns="91440" rIns="91440" bIns="91440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= 117, Scope 3 Peer Group Members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Q3) Which of the following ranges best represents your company’s enterprise-wide annual revenue for fiscal year 2022?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Source: Scope 3 Peer Group. Digital Solutions Landscape and Adoption Survey, Dec 2023</a:t>
            </a:r>
          </a:p>
        </p:txBody>
      </p:sp>
      <p:sp>
        <p:nvSpPr>
          <p:cNvPr id="5" name="Google Shape;586;p25">
            <a:extLst>
              <a:ext uri="{FF2B5EF4-FFF2-40B4-BE49-F238E27FC236}">
                <a16:creationId xmlns:a16="http://schemas.microsoft.com/office/drawing/2014/main" id="{D74C304B-7E19-B109-D72D-3BD9A2338C28}"/>
              </a:ext>
            </a:extLst>
          </p:cNvPr>
          <p:cNvSpPr txBox="1"/>
          <p:nvPr/>
        </p:nvSpPr>
        <p:spPr>
          <a:xfrm>
            <a:off x="1685924" y="852243"/>
            <a:ext cx="6601865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Single response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098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CBD18-4D57-EC68-D95E-D18AC6987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Focus of Scope 3 Program          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Corporate Value Chain vs Product Lifecycle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3E9505-86D8-E084-7CE5-256E8B6C2370}"/>
              </a:ext>
            </a:extLst>
          </p:cNvPr>
          <p:cNvSpPr txBox="1"/>
          <p:nvPr/>
        </p:nvSpPr>
        <p:spPr>
          <a:xfrm>
            <a:off x="457200" y="5496262"/>
            <a:ext cx="7315200" cy="682238"/>
          </a:xfrm>
          <a:prstGeom prst="rect">
            <a:avLst/>
          </a:prstGeom>
          <a:noFill/>
        </p:spPr>
        <p:txBody>
          <a:bodyPr wrap="square" lIns="0" tIns="91440" rIns="91440" bIns="91440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= 105, Scope 3 Peer Group Members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Q4) What type of carbon emissions is your company primarily focused on as part of its Scope 3 program?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Source: Scope 3 Peer Group. Digital Solutions Landscape and Adoption Survey, Dec 2023</a:t>
            </a:r>
          </a:p>
        </p:txBody>
      </p:sp>
      <p:graphicFrame>
        <p:nvGraphicFramePr>
          <p:cNvPr id="5" name="Chart Placeholder">
            <a:extLst>
              <a:ext uri="{FF2B5EF4-FFF2-40B4-BE49-F238E27FC236}">
                <a16:creationId xmlns:a16="http://schemas.microsoft.com/office/drawing/2014/main" id="{8D2712D4-26D8-F0AD-D046-0D3070607B78}"/>
              </a:ext>
            </a:extLst>
          </p:cNvPr>
          <p:cNvGraphicFramePr>
            <a:graphicFrameLocks noGrp="1"/>
          </p:cNvGraphicFramePr>
          <p:nvPr/>
        </p:nvGraphicFramePr>
        <p:xfrm>
          <a:off x="1987857" y="1855470"/>
          <a:ext cx="7635240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Google Shape;586;p25">
            <a:extLst>
              <a:ext uri="{FF2B5EF4-FFF2-40B4-BE49-F238E27FC236}">
                <a16:creationId xmlns:a16="http://schemas.microsoft.com/office/drawing/2014/main" id="{A286620A-616A-5C10-6982-EEB89C846C42}"/>
              </a:ext>
            </a:extLst>
          </p:cNvPr>
          <p:cNvSpPr txBox="1"/>
          <p:nvPr/>
        </p:nvSpPr>
        <p:spPr>
          <a:xfrm>
            <a:off x="1685924" y="852243"/>
            <a:ext cx="6601865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Single response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4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CBD18-4D57-EC68-D95E-D18AC6987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Spend Being Addressed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3E9505-86D8-E084-7CE5-256E8B6C2370}"/>
              </a:ext>
            </a:extLst>
          </p:cNvPr>
          <p:cNvSpPr txBox="1"/>
          <p:nvPr/>
        </p:nvSpPr>
        <p:spPr>
          <a:xfrm>
            <a:off x="457200" y="5496262"/>
            <a:ext cx="7315200" cy="682238"/>
          </a:xfrm>
          <a:prstGeom prst="rect">
            <a:avLst/>
          </a:prstGeom>
          <a:noFill/>
        </p:spPr>
        <p:txBody>
          <a:bodyPr wrap="square" lIns="0" tIns="91440" rIns="91440" bIns="91440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= 105, Scope 3 Peer Group Members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Q5) What type of spend is your company primarily focused on as part of its Scope 3 decarbonization program?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Source: Scope 3 Peer Group. Digital Solutions Landscape and Adoption Survey, Dec 2023</a:t>
            </a:r>
          </a:p>
        </p:txBody>
      </p:sp>
      <p:graphicFrame>
        <p:nvGraphicFramePr>
          <p:cNvPr id="5" name="Chart Placeholder">
            <a:extLst>
              <a:ext uri="{FF2B5EF4-FFF2-40B4-BE49-F238E27FC236}">
                <a16:creationId xmlns:a16="http://schemas.microsoft.com/office/drawing/2014/main" id="{784C5B24-5CDE-A85C-1978-159513DA4580}"/>
              </a:ext>
            </a:extLst>
          </p:cNvPr>
          <p:cNvGraphicFramePr>
            <a:graphicFrameLocks noGrp="1"/>
          </p:cNvGraphicFramePr>
          <p:nvPr/>
        </p:nvGraphicFramePr>
        <p:xfrm>
          <a:off x="359395" y="1553204"/>
          <a:ext cx="7315200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6605936F-6643-3004-9761-33DA714A515A}"/>
              </a:ext>
            </a:extLst>
          </p:cNvPr>
          <p:cNvGrpSpPr/>
          <p:nvPr/>
        </p:nvGrpSpPr>
        <p:grpSpPr bwMode="gray">
          <a:xfrm>
            <a:off x="7013121" y="1346055"/>
            <a:ext cx="4118667" cy="3826337"/>
            <a:chOff x="4471988" y="1735138"/>
            <a:chExt cx="3251200" cy="3020440"/>
          </a:xfrm>
        </p:grpSpPr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E9CEE84C-8D4F-3A48-E9E6-7424A91FEADF}"/>
                </a:ext>
              </a:extLst>
            </p:cNvPr>
            <p:cNvSpPr>
              <a:spLocks/>
            </p:cNvSpPr>
            <p:nvPr/>
          </p:nvSpPr>
          <p:spPr bwMode="gray">
            <a:xfrm>
              <a:off x="4471988" y="1735138"/>
              <a:ext cx="1625600" cy="1851025"/>
            </a:xfrm>
            <a:custGeom>
              <a:avLst/>
              <a:gdLst>
                <a:gd name="T0" fmla="*/ 6070 w 7008"/>
                <a:gd name="T1" fmla="*/ 5071 h 7978"/>
                <a:gd name="T2" fmla="*/ 6070 w 7008"/>
                <a:gd name="T3" fmla="*/ 5071 h 7978"/>
                <a:gd name="T4" fmla="*/ 5937 w 7008"/>
                <a:gd name="T5" fmla="*/ 4039 h 7978"/>
                <a:gd name="T6" fmla="*/ 7008 w 7008"/>
                <a:gd name="T7" fmla="*/ 1299 h 7978"/>
                <a:gd name="T8" fmla="*/ 4039 w 7008"/>
                <a:gd name="T9" fmla="*/ 0 h 7978"/>
                <a:gd name="T10" fmla="*/ 0 w 7008"/>
                <a:gd name="T11" fmla="*/ 4039 h 7978"/>
                <a:gd name="T12" fmla="*/ 3137 w 7008"/>
                <a:gd name="T13" fmla="*/ 7978 h 7978"/>
                <a:gd name="T14" fmla="*/ 6070 w 7008"/>
                <a:gd name="T15" fmla="*/ 5071 h 7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08" h="7978">
                  <a:moveTo>
                    <a:pt x="6070" y="5071"/>
                  </a:moveTo>
                  <a:lnTo>
                    <a:pt x="6070" y="5071"/>
                  </a:lnTo>
                  <a:cubicBezTo>
                    <a:pt x="5983" y="4742"/>
                    <a:pt x="5937" y="4396"/>
                    <a:pt x="5937" y="4039"/>
                  </a:cubicBezTo>
                  <a:cubicBezTo>
                    <a:pt x="5937" y="2982"/>
                    <a:pt x="6343" y="2019"/>
                    <a:pt x="7008" y="1299"/>
                  </a:cubicBezTo>
                  <a:cubicBezTo>
                    <a:pt x="6270" y="500"/>
                    <a:pt x="5213" y="0"/>
                    <a:pt x="4039" y="0"/>
                  </a:cubicBezTo>
                  <a:cubicBezTo>
                    <a:pt x="1808" y="0"/>
                    <a:pt x="0" y="1808"/>
                    <a:pt x="0" y="4039"/>
                  </a:cubicBezTo>
                  <a:cubicBezTo>
                    <a:pt x="0" y="5960"/>
                    <a:pt x="1340" y="7568"/>
                    <a:pt x="3137" y="7978"/>
                  </a:cubicBezTo>
                  <a:cubicBezTo>
                    <a:pt x="3506" y="6549"/>
                    <a:pt x="4637" y="5428"/>
                    <a:pt x="6070" y="507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rgbClr val="9AACC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A2CFD542-C0F0-54F0-09B7-23F28FBC1137}"/>
                </a:ext>
              </a:extLst>
            </p:cNvPr>
            <p:cNvSpPr>
              <a:spLocks/>
            </p:cNvSpPr>
            <p:nvPr/>
          </p:nvSpPr>
          <p:spPr bwMode="gray">
            <a:xfrm>
              <a:off x="6097588" y="1735138"/>
              <a:ext cx="1625600" cy="1846263"/>
            </a:xfrm>
            <a:custGeom>
              <a:avLst/>
              <a:gdLst>
                <a:gd name="T0" fmla="*/ 7008 w 7008"/>
                <a:gd name="T1" fmla="*/ 4039 h 7959"/>
                <a:gd name="T2" fmla="*/ 7008 w 7008"/>
                <a:gd name="T3" fmla="*/ 4039 h 7959"/>
                <a:gd name="T4" fmla="*/ 2969 w 7008"/>
                <a:gd name="T5" fmla="*/ 0 h 7959"/>
                <a:gd name="T6" fmla="*/ 0 w 7008"/>
                <a:gd name="T7" fmla="*/ 1299 h 7959"/>
                <a:gd name="T8" fmla="*/ 1071 w 7008"/>
                <a:gd name="T9" fmla="*/ 4039 h 7959"/>
                <a:gd name="T10" fmla="*/ 943 w 7008"/>
                <a:gd name="T11" fmla="*/ 5053 h 7959"/>
                <a:gd name="T12" fmla="*/ 3947 w 7008"/>
                <a:gd name="T13" fmla="*/ 7959 h 7959"/>
                <a:gd name="T14" fmla="*/ 7008 w 7008"/>
                <a:gd name="T15" fmla="*/ 4039 h 7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08" h="7959">
                  <a:moveTo>
                    <a:pt x="7008" y="4039"/>
                  </a:moveTo>
                  <a:lnTo>
                    <a:pt x="7008" y="4039"/>
                  </a:lnTo>
                  <a:cubicBezTo>
                    <a:pt x="7008" y="1808"/>
                    <a:pt x="5200" y="0"/>
                    <a:pt x="2969" y="0"/>
                  </a:cubicBezTo>
                  <a:cubicBezTo>
                    <a:pt x="1795" y="0"/>
                    <a:pt x="738" y="500"/>
                    <a:pt x="0" y="1299"/>
                  </a:cubicBezTo>
                  <a:cubicBezTo>
                    <a:pt x="665" y="2019"/>
                    <a:pt x="1071" y="2982"/>
                    <a:pt x="1071" y="4039"/>
                  </a:cubicBezTo>
                  <a:cubicBezTo>
                    <a:pt x="1071" y="4389"/>
                    <a:pt x="1026" y="4729"/>
                    <a:pt x="943" y="5053"/>
                  </a:cubicBezTo>
                  <a:cubicBezTo>
                    <a:pt x="2406" y="5387"/>
                    <a:pt x="3566" y="6515"/>
                    <a:pt x="3947" y="7959"/>
                  </a:cubicBezTo>
                  <a:cubicBezTo>
                    <a:pt x="5705" y="7522"/>
                    <a:pt x="7008" y="5933"/>
                    <a:pt x="7008" y="403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rgbClr val="9AACC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FBCDA46C-0214-59EE-6938-5A847E30C70F}"/>
                </a:ext>
              </a:extLst>
            </p:cNvPr>
            <p:cNvSpPr>
              <a:spLocks/>
            </p:cNvSpPr>
            <p:nvPr/>
          </p:nvSpPr>
          <p:spPr bwMode="gray">
            <a:xfrm>
              <a:off x="5848351" y="2036763"/>
              <a:ext cx="496888" cy="874713"/>
            </a:xfrm>
            <a:custGeom>
              <a:avLst/>
              <a:gdLst>
                <a:gd name="T0" fmla="*/ 133 w 2142"/>
                <a:gd name="T1" fmla="*/ 3772 h 3772"/>
                <a:gd name="T2" fmla="*/ 133 w 2142"/>
                <a:gd name="T3" fmla="*/ 3772 h 3772"/>
                <a:gd name="T4" fmla="*/ 1111 w 2142"/>
                <a:gd name="T5" fmla="*/ 3653 h 3772"/>
                <a:gd name="T6" fmla="*/ 2014 w 2142"/>
                <a:gd name="T7" fmla="*/ 3754 h 3772"/>
                <a:gd name="T8" fmla="*/ 2142 w 2142"/>
                <a:gd name="T9" fmla="*/ 2740 h 3772"/>
                <a:gd name="T10" fmla="*/ 1071 w 2142"/>
                <a:gd name="T11" fmla="*/ 0 h 3772"/>
                <a:gd name="T12" fmla="*/ 0 w 2142"/>
                <a:gd name="T13" fmla="*/ 2740 h 3772"/>
                <a:gd name="T14" fmla="*/ 133 w 2142"/>
                <a:gd name="T15" fmla="*/ 3772 h 3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2" h="3772">
                  <a:moveTo>
                    <a:pt x="133" y="3772"/>
                  </a:moveTo>
                  <a:lnTo>
                    <a:pt x="133" y="3772"/>
                  </a:lnTo>
                  <a:cubicBezTo>
                    <a:pt x="446" y="3694"/>
                    <a:pt x="774" y="3653"/>
                    <a:pt x="1111" y="3653"/>
                  </a:cubicBezTo>
                  <a:cubicBezTo>
                    <a:pt x="1421" y="3653"/>
                    <a:pt x="1724" y="3688"/>
                    <a:pt x="2014" y="3754"/>
                  </a:cubicBezTo>
                  <a:cubicBezTo>
                    <a:pt x="2098" y="3430"/>
                    <a:pt x="2142" y="3090"/>
                    <a:pt x="2142" y="2740"/>
                  </a:cubicBezTo>
                  <a:cubicBezTo>
                    <a:pt x="2142" y="1683"/>
                    <a:pt x="1736" y="720"/>
                    <a:pt x="1071" y="0"/>
                  </a:cubicBezTo>
                  <a:cubicBezTo>
                    <a:pt x="406" y="720"/>
                    <a:pt x="0" y="1683"/>
                    <a:pt x="0" y="2740"/>
                  </a:cubicBezTo>
                  <a:cubicBezTo>
                    <a:pt x="0" y="3097"/>
                    <a:pt x="46" y="3443"/>
                    <a:pt x="133" y="377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2F73CBC3-1FBA-9986-1C27-00C3CC0051E3}"/>
                </a:ext>
              </a:extLst>
            </p:cNvPr>
            <p:cNvSpPr>
              <a:spLocks/>
            </p:cNvSpPr>
            <p:nvPr/>
          </p:nvSpPr>
          <p:spPr bwMode="gray">
            <a:xfrm>
              <a:off x="5168901" y="3306190"/>
              <a:ext cx="1874837" cy="1449388"/>
            </a:xfrm>
            <a:custGeom>
              <a:avLst/>
              <a:gdLst>
                <a:gd name="T0" fmla="*/ 4000 w 8080"/>
                <a:gd name="T1" fmla="*/ 0 h 6252"/>
                <a:gd name="T2" fmla="*/ 4000 w 8080"/>
                <a:gd name="T3" fmla="*/ 0 h 6252"/>
                <a:gd name="T4" fmla="*/ 1031 w 8080"/>
                <a:gd name="T5" fmla="*/ 1300 h 6252"/>
                <a:gd name="T6" fmla="*/ 129 w 8080"/>
                <a:gd name="T7" fmla="*/ 1199 h 6252"/>
                <a:gd name="T8" fmla="*/ 0 w 8080"/>
                <a:gd name="T9" fmla="*/ 2213 h 6252"/>
                <a:gd name="T10" fmla="*/ 4040 w 8080"/>
                <a:gd name="T11" fmla="*/ 6252 h 6252"/>
                <a:gd name="T12" fmla="*/ 8080 w 8080"/>
                <a:gd name="T13" fmla="*/ 2213 h 6252"/>
                <a:gd name="T14" fmla="*/ 7947 w 8080"/>
                <a:gd name="T15" fmla="*/ 1180 h 6252"/>
                <a:gd name="T16" fmla="*/ 6969 w 8080"/>
                <a:gd name="T17" fmla="*/ 1300 h 6252"/>
                <a:gd name="T18" fmla="*/ 4000 w 8080"/>
                <a:gd name="T19" fmla="*/ 0 h 6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80" h="6252">
                  <a:moveTo>
                    <a:pt x="4000" y="0"/>
                  </a:moveTo>
                  <a:lnTo>
                    <a:pt x="4000" y="0"/>
                  </a:lnTo>
                  <a:cubicBezTo>
                    <a:pt x="3262" y="799"/>
                    <a:pt x="2205" y="1300"/>
                    <a:pt x="1031" y="1300"/>
                  </a:cubicBezTo>
                  <a:cubicBezTo>
                    <a:pt x="721" y="1300"/>
                    <a:pt x="419" y="1265"/>
                    <a:pt x="129" y="1199"/>
                  </a:cubicBezTo>
                  <a:cubicBezTo>
                    <a:pt x="45" y="1523"/>
                    <a:pt x="0" y="1862"/>
                    <a:pt x="0" y="2213"/>
                  </a:cubicBezTo>
                  <a:cubicBezTo>
                    <a:pt x="0" y="4444"/>
                    <a:pt x="1809" y="6252"/>
                    <a:pt x="4040" y="6252"/>
                  </a:cubicBezTo>
                  <a:cubicBezTo>
                    <a:pt x="6271" y="6252"/>
                    <a:pt x="8080" y="4444"/>
                    <a:pt x="8080" y="2213"/>
                  </a:cubicBezTo>
                  <a:cubicBezTo>
                    <a:pt x="8080" y="1856"/>
                    <a:pt x="8034" y="1510"/>
                    <a:pt x="7947" y="1180"/>
                  </a:cubicBezTo>
                  <a:cubicBezTo>
                    <a:pt x="7633" y="1258"/>
                    <a:pt x="7306" y="1300"/>
                    <a:pt x="6969" y="1300"/>
                  </a:cubicBezTo>
                  <a:cubicBezTo>
                    <a:pt x="5795" y="1300"/>
                    <a:pt x="4738" y="799"/>
                    <a:pt x="40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rgbClr val="9AACC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E2AC449B-8585-6159-B0BB-E21C4C0CC332}"/>
                </a:ext>
              </a:extLst>
            </p:cNvPr>
            <p:cNvSpPr>
              <a:spLocks/>
            </p:cNvSpPr>
            <p:nvPr/>
          </p:nvSpPr>
          <p:spPr bwMode="gray">
            <a:xfrm>
              <a:off x="5199063" y="2911475"/>
              <a:ext cx="898525" cy="698500"/>
            </a:xfrm>
            <a:custGeom>
              <a:avLst/>
              <a:gdLst>
                <a:gd name="T0" fmla="*/ 3871 w 3871"/>
                <a:gd name="T1" fmla="*/ 1708 h 3008"/>
                <a:gd name="T2" fmla="*/ 3871 w 3871"/>
                <a:gd name="T3" fmla="*/ 1708 h 3008"/>
                <a:gd name="T4" fmla="*/ 2933 w 3871"/>
                <a:gd name="T5" fmla="*/ 0 h 3008"/>
                <a:gd name="T6" fmla="*/ 0 w 3871"/>
                <a:gd name="T7" fmla="*/ 2907 h 3008"/>
                <a:gd name="T8" fmla="*/ 902 w 3871"/>
                <a:gd name="T9" fmla="*/ 3008 h 3008"/>
                <a:gd name="T10" fmla="*/ 3871 w 3871"/>
                <a:gd name="T11" fmla="*/ 1708 h 3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1" h="3008">
                  <a:moveTo>
                    <a:pt x="3871" y="1708"/>
                  </a:moveTo>
                  <a:lnTo>
                    <a:pt x="3871" y="1708"/>
                  </a:lnTo>
                  <a:cubicBezTo>
                    <a:pt x="3431" y="1231"/>
                    <a:pt x="3104" y="647"/>
                    <a:pt x="2933" y="0"/>
                  </a:cubicBezTo>
                  <a:cubicBezTo>
                    <a:pt x="1500" y="357"/>
                    <a:pt x="369" y="1478"/>
                    <a:pt x="0" y="2907"/>
                  </a:cubicBezTo>
                  <a:cubicBezTo>
                    <a:pt x="290" y="2973"/>
                    <a:pt x="592" y="3008"/>
                    <a:pt x="902" y="3008"/>
                  </a:cubicBezTo>
                  <a:cubicBezTo>
                    <a:pt x="2076" y="3008"/>
                    <a:pt x="3133" y="2507"/>
                    <a:pt x="3871" y="170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1E36EE26-2E4E-C514-3372-3967CCC13C33}"/>
                </a:ext>
              </a:extLst>
            </p:cNvPr>
            <p:cNvSpPr>
              <a:spLocks/>
            </p:cNvSpPr>
            <p:nvPr/>
          </p:nvSpPr>
          <p:spPr bwMode="gray">
            <a:xfrm>
              <a:off x="6097588" y="2906713"/>
              <a:ext cx="915988" cy="703263"/>
            </a:xfrm>
            <a:custGeom>
              <a:avLst/>
              <a:gdLst>
                <a:gd name="T0" fmla="*/ 943 w 3947"/>
                <a:gd name="T1" fmla="*/ 0 h 3026"/>
                <a:gd name="T2" fmla="*/ 943 w 3947"/>
                <a:gd name="T3" fmla="*/ 0 h 3026"/>
                <a:gd name="T4" fmla="*/ 0 w 3947"/>
                <a:gd name="T5" fmla="*/ 1726 h 3026"/>
                <a:gd name="T6" fmla="*/ 2969 w 3947"/>
                <a:gd name="T7" fmla="*/ 3026 h 3026"/>
                <a:gd name="T8" fmla="*/ 3947 w 3947"/>
                <a:gd name="T9" fmla="*/ 2906 h 3026"/>
                <a:gd name="T10" fmla="*/ 943 w 3947"/>
                <a:gd name="T11" fmla="*/ 0 h 3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7" h="3026">
                  <a:moveTo>
                    <a:pt x="943" y="0"/>
                  </a:moveTo>
                  <a:lnTo>
                    <a:pt x="943" y="0"/>
                  </a:lnTo>
                  <a:cubicBezTo>
                    <a:pt x="774" y="654"/>
                    <a:pt x="445" y="1244"/>
                    <a:pt x="0" y="1726"/>
                  </a:cubicBezTo>
                  <a:cubicBezTo>
                    <a:pt x="738" y="2525"/>
                    <a:pt x="1795" y="3026"/>
                    <a:pt x="2969" y="3026"/>
                  </a:cubicBezTo>
                  <a:cubicBezTo>
                    <a:pt x="3306" y="3026"/>
                    <a:pt x="3634" y="2984"/>
                    <a:pt x="3947" y="2906"/>
                  </a:cubicBezTo>
                  <a:cubicBezTo>
                    <a:pt x="3566" y="1462"/>
                    <a:pt x="2406" y="334"/>
                    <a:pt x="943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2DD6291-EE37-732F-9458-D7422D66CAE6}"/>
              </a:ext>
            </a:extLst>
          </p:cNvPr>
          <p:cNvSpPr txBox="1"/>
          <p:nvPr/>
        </p:nvSpPr>
        <p:spPr>
          <a:xfrm>
            <a:off x="7693700" y="1772008"/>
            <a:ext cx="654025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b="1" dirty="0"/>
              <a:t>Direct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1139E-D49F-9B95-843F-598471544148}"/>
              </a:ext>
            </a:extLst>
          </p:cNvPr>
          <p:cNvSpPr txBox="1"/>
          <p:nvPr/>
        </p:nvSpPr>
        <p:spPr>
          <a:xfrm>
            <a:off x="9782586" y="1771656"/>
            <a:ext cx="833562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b="1" dirty="0"/>
              <a:t>Indirect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DCE745-58AF-7C79-91ED-AAB1C1ACFF02}"/>
              </a:ext>
            </a:extLst>
          </p:cNvPr>
          <p:cNvSpPr txBox="1"/>
          <p:nvPr/>
        </p:nvSpPr>
        <p:spPr>
          <a:xfrm>
            <a:off x="8639550" y="4135759"/>
            <a:ext cx="1013098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b="1" dirty="0"/>
              <a:t>Logistics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FE3385-F805-72A4-D848-AE4768A89F1A}"/>
              </a:ext>
            </a:extLst>
          </p:cNvPr>
          <p:cNvSpPr txBox="1"/>
          <p:nvPr/>
        </p:nvSpPr>
        <p:spPr>
          <a:xfrm>
            <a:off x="7895980" y="2128318"/>
            <a:ext cx="359073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400" b="1" dirty="0"/>
              <a:t>38%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DA0C16-4FC6-4D18-C2EB-A2DE09B66A80}"/>
              </a:ext>
            </a:extLst>
          </p:cNvPr>
          <p:cNvSpPr txBox="1"/>
          <p:nvPr/>
        </p:nvSpPr>
        <p:spPr>
          <a:xfrm>
            <a:off x="10019830" y="2128414"/>
            <a:ext cx="359073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400" b="1" dirty="0"/>
              <a:t>17%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220FE4-43E1-6E3D-6D4B-609BA0D32CB8}"/>
              </a:ext>
            </a:extLst>
          </p:cNvPr>
          <p:cNvSpPr txBox="1"/>
          <p:nvPr/>
        </p:nvSpPr>
        <p:spPr>
          <a:xfrm>
            <a:off x="9016256" y="4515415"/>
            <a:ext cx="259686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400" b="1" dirty="0"/>
              <a:t>1%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599DEE-128B-B375-D2D6-C93C8EA2BC71}"/>
              </a:ext>
            </a:extLst>
          </p:cNvPr>
          <p:cNvSpPr txBox="1"/>
          <p:nvPr/>
        </p:nvSpPr>
        <p:spPr>
          <a:xfrm>
            <a:off x="8931392" y="2207714"/>
            <a:ext cx="259686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400" b="1" dirty="0">
                <a:solidFill>
                  <a:schemeClr val="bg1"/>
                </a:solidFill>
              </a:rPr>
              <a:t>6%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EFEE4B-7D9E-B0AD-772B-0A85C80CFFDC}"/>
              </a:ext>
            </a:extLst>
          </p:cNvPr>
          <p:cNvSpPr txBox="1"/>
          <p:nvPr/>
        </p:nvSpPr>
        <p:spPr>
          <a:xfrm>
            <a:off x="8304681" y="3182397"/>
            <a:ext cx="359073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400" b="1" dirty="0">
                <a:solidFill>
                  <a:schemeClr val="bg1"/>
                </a:solidFill>
              </a:rPr>
              <a:t>16%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1BEF96-B11D-6E9F-DA27-62A6C3A79CD7}"/>
              </a:ext>
            </a:extLst>
          </p:cNvPr>
          <p:cNvSpPr txBox="1"/>
          <p:nvPr/>
        </p:nvSpPr>
        <p:spPr>
          <a:xfrm>
            <a:off x="9473111" y="3182396"/>
            <a:ext cx="259686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400" b="1" dirty="0">
                <a:solidFill>
                  <a:schemeClr val="bg1"/>
                </a:solidFill>
              </a:rPr>
              <a:t>1%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A86235-1706-04A2-DDEC-332BF42E4643}"/>
              </a:ext>
            </a:extLst>
          </p:cNvPr>
          <p:cNvSpPr txBox="1"/>
          <p:nvPr/>
        </p:nvSpPr>
        <p:spPr>
          <a:xfrm>
            <a:off x="8919508" y="2843212"/>
            <a:ext cx="359073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400" b="1" dirty="0"/>
              <a:t>20%</a:t>
            </a:r>
          </a:p>
        </p:txBody>
      </p:sp>
      <p:sp>
        <p:nvSpPr>
          <p:cNvPr id="26" name="Google Shape;586;p25">
            <a:extLst>
              <a:ext uri="{FF2B5EF4-FFF2-40B4-BE49-F238E27FC236}">
                <a16:creationId xmlns:a16="http://schemas.microsoft.com/office/drawing/2014/main" id="{B32BBA5B-9828-74F1-0DD0-80DEC49512E0}"/>
              </a:ext>
            </a:extLst>
          </p:cNvPr>
          <p:cNvSpPr txBox="1"/>
          <p:nvPr/>
        </p:nvSpPr>
        <p:spPr>
          <a:xfrm>
            <a:off x="1685924" y="884163"/>
            <a:ext cx="783058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Multiple Selection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290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CBD18-4D57-EC68-D95E-D18AC6987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Outcome for Pursuing Scope 3 Program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3E9505-86D8-E084-7CE5-256E8B6C2370}"/>
              </a:ext>
            </a:extLst>
          </p:cNvPr>
          <p:cNvSpPr txBox="1"/>
          <p:nvPr/>
        </p:nvSpPr>
        <p:spPr>
          <a:xfrm>
            <a:off x="457200" y="5496262"/>
            <a:ext cx="7315200" cy="682238"/>
          </a:xfrm>
          <a:prstGeom prst="rect">
            <a:avLst/>
          </a:prstGeom>
          <a:noFill/>
        </p:spPr>
        <p:txBody>
          <a:bodyPr wrap="square" lIns="0" tIns="91440" rIns="91440" bIns="91440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= 101, Scope 3 Peer Group Members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Q6) What is the current, primary outcome your company is pursuing as part of its Scope 3 decarbonization program?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Source: Scope 3 Peer Group. Digital Solutions Landscape and Adoption Survey, Dec 2023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A9C625C-7618-E20F-293E-A5295969CA7E}"/>
              </a:ext>
            </a:extLst>
          </p:cNvPr>
          <p:cNvGraphicFramePr/>
          <p:nvPr/>
        </p:nvGraphicFramePr>
        <p:xfrm>
          <a:off x="1343025" y="1392933"/>
          <a:ext cx="9324975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Google Shape;586;p25">
            <a:extLst>
              <a:ext uri="{FF2B5EF4-FFF2-40B4-BE49-F238E27FC236}">
                <a16:creationId xmlns:a16="http://schemas.microsoft.com/office/drawing/2014/main" id="{48A3D29F-C327-E185-B597-F832DF17C4A2}"/>
              </a:ext>
            </a:extLst>
          </p:cNvPr>
          <p:cNvSpPr txBox="1"/>
          <p:nvPr/>
        </p:nvSpPr>
        <p:spPr>
          <a:xfrm>
            <a:off x="1685924" y="852243"/>
            <a:ext cx="6601865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Single response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089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CBD18-4D57-EC68-D95E-D18AC6987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Adoption of Digital Solutions for Scope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3E9505-86D8-E084-7CE5-256E8B6C2370}"/>
              </a:ext>
            </a:extLst>
          </p:cNvPr>
          <p:cNvSpPr txBox="1"/>
          <p:nvPr/>
        </p:nvSpPr>
        <p:spPr>
          <a:xfrm>
            <a:off x="457200" y="5496262"/>
            <a:ext cx="7315200" cy="682238"/>
          </a:xfrm>
          <a:prstGeom prst="rect">
            <a:avLst/>
          </a:prstGeom>
          <a:noFill/>
        </p:spPr>
        <p:txBody>
          <a:bodyPr wrap="square" lIns="0" tIns="91440" rIns="91440" bIns="91440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= 100, Scope 3 Peer Group Members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Q7) What statement best describes the current adoption of digital solutions at your organization to support your Scope 3 program?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Source: Scope 3 Peer Group. Digital Solutions Landscape and Adoption Survey, Dec 2023</a:t>
            </a:r>
          </a:p>
        </p:txBody>
      </p:sp>
      <p:graphicFrame>
        <p:nvGraphicFramePr>
          <p:cNvPr id="5" name="Chart Placeholder">
            <a:extLst>
              <a:ext uri="{FF2B5EF4-FFF2-40B4-BE49-F238E27FC236}">
                <a16:creationId xmlns:a16="http://schemas.microsoft.com/office/drawing/2014/main" id="{8D2712D4-26D8-F0AD-D046-0D3070607B78}"/>
              </a:ext>
            </a:extLst>
          </p:cNvPr>
          <p:cNvGraphicFramePr>
            <a:graphicFrameLocks noGrp="1"/>
          </p:cNvGraphicFramePr>
          <p:nvPr/>
        </p:nvGraphicFramePr>
        <p:xfrm>
          <a:off x="2006907" y="1645920"/>
          <a:ext cx="7635240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Google Shape;586;p25">
            <a:extLst>
              <a:ext uri="{FF2B5EF4-FFF2-40B4-BE49-F238E27FC236}">
                <a16:creationId xmlns:a16="http://schemas.microsoft.com/office/drawing/2014/main" id="{A015C7E4-7729-9A09-6A1B-3050415B6B32}"/>
              </a:ext>
            </a:extLst>
          </p:cNvPr>
          <p:cNvSpPr txBox="1"/>
          <p:nvPr/>
        </p:nvSpPr>
        <p:spPr>
          <a:xfrm>
            <a:off x="1685924" y="840958"/>
            <a:ext cx="783058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Single response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81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CBD18-4D57-EC68-D95E-D18AC6987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for Selecting a Digital Solution</a:t>
            </a:r>
          </a:p>
        </p:txBody>
      </p:sp>
      <p:graphicFrame>
        <p:nvGraphicFramePr>
          <p:cNvPr id="3" name="Chart Placeholder">
            <a:extLst>
              <a:ext uri="{FF2B5EF4-FFF2-40B4-BE49-F238E27FC236}">
                <a16:creationId xmlns:a16="http://schemas.microsoft.com/office/drawing/2014/main" id="{3AC94357-F503-CBE7-D6D2-D6F39B086571}"/>
              </a:ext>
            </a:extLst>
          </p:cNvPr>
          <p:cNvGraphicFramePr>
            <a:graphicFrameLocks noGrp="1"/>
          </p:cNvGraphicFramePr>
          <p:nvPr/>
        </p:nvGraphicFramePr>
        <p:xfrm>
          <a:off x="587409" y="1645920"/>
          <a:ext cx="7635240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3E9505-86D8-E084-7CE5-256E8B6C2370}"/>
              </a:ext>
            </a:extLst>
          </p:cNvPr>
          <p:cNvSpPr txBox="1"/>
          <p:nvPr/>
        </p:nvSpPr>
        <p:spPr>
          <a:xfrm>
            <a:off x="457200" y="5496262"/>
            <a:ext cx="7315200" cy="682238"/>
          </a:xfrm>
          <a:prstGeom prst="rect">
            <a:avLst/>
          </a:prstGeom>
          <a:noFill/>
        </p:spPr>
        <p:txBody>
          <a:bodyPr wrap="square" lIns="0" tIns="91440" rIns="91440" bIns="91440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= 39, Scope 3 Peer Group Members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Q8) How soon are you expecting to finalize your decision and select a digital solution to support your Scope 3 program?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Source: Scope 3 Peer Group. Digital Solutions Landscape and Adoption Survey, Dec 2023</a:t>
            </a:r>
          </a:p>
        </p:txBody>
      </p:sp>
      <p:sp>
        <p:nvSpPr>
          <p:cNvPr id="6" name="Google Shape;586;p25">
            <a:extLst>
              <a:ext uri="{FF2B5EF4-FFF2-40B4-BE49-F238E27FC236}">
                <a16:creationId xmlns:a16="http://schemas.microsoft.com/office/drawing/2014/main" id="{F677C738-B50C-107E-B7E6-39BBF54BFCA2}"/>
              </a:ext>
            </a:extLst>
          </p:cNvPr>
          <p:cNvSpPr txBox="1"/>
          <p:nvPr/>
        </p:nvSpPr>
        <p:spPr>
          <a:xfrm>
            <a:off x="1685924" y="852243"/>
            <a:ext cx="6601865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Single response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467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5"/>
          <p:cNvSpPr txBox="1"/>
          <p:nvPr/>
        </p:nvSpPr>
        <p:spPr>
          <a:xfrm>
            <a:off x="1685924" y="889090"/>
            <a:ext cx="6616022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 3 Summary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" name="Google Shape;613;p27">
            <a:extLst>
              <a:ext uri="{FF2B5EF4-FFF2-40B4-BE49-F238E27FC236}">
                <a16:creationId xmlns:a16="http://schemas.microsoft.com/office/drawing/2014/main" id="{B3C56724-FF99-3D62-42CD-24FF160C962C}"/>
              </a:ext>
            </a:extLst>
          </p:cNvPr>
          <p:cNvGraphicFramePr/>
          <p:nvPr/>
        </p:nvGraphicFramePr>
        <p:xfrm>
          <a:off x="457198" y="1704975"/>
          <a:ext cx="8782051" cy="385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1">
            <a:extLst>
              <a:ext uri="{FF2B5EF4-FFF2-40B4-BE49-F238E27FC236}">
                <a16:creationId xmlns:a16="http://schemas.microsoft.com/office/drawing/2014/main" id="{EF8D08A7-98B3-4529-A740-62A79FEA3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Challenges Companies Face 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When Selecting a Solution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05B4AA-9566-892A-C71C-0AD7A8AE3BE1}"/>
              </a:ext>
            </a:extLst>
          </p:cNvPr>
          <p:cNvSpPr txBox="1"/>
          <p:nvPr/>
        </p:nvSpPr>
        <p:spPr>
          <a:xfrm>
            <a:off x="457200" y="5496262"/>
            <a:ext cx="7315200" cy="682238"/>
          </a:xfrm>
          <a:prstGeom prst="rect">
            <a:avLst/>
          </a:prstGeom>
          <a:noFill/>
        </p:spPr>
        <p:txBody>
          <a:bodyPr wrap="square" lIns="0" tIns="91440" rIns="91440" bIns="91440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= 39, Scope 3 Peer Group Members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Q9) What are the top 3 challenges your company is currently facing when selecting a digital solution to support your Scope 3 strategy?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Source: Scope 3 Peer Group. Digital Solutions Landscape and Adoption Survey, Dec 2023</a:t>
            </a:r>
          </a:p>
        </p:txBody>
      </p:sp>
    </p:spTree>
    <p:extLst>
      <p:ext uri="{BB962C8B-B14F-4D97-AF65-F5344CB8AC3E}">
        <p14:creationId xmlns:p14="http://schemas.microsoft.com/office/powerpoint/2010/main" val="195925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CBD18-4D57-EC68-D95E-D18AC6987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In-House Development vs Third-Party Solutions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3E9505-86D8-E084-7CE5-256E8B6C2370}"/>
              </a:ext>
            </a:extLst>
          </p:cNvPr>
          <p:cNvSpPr txBox="1"/>
          <p:nvPr/>
        </p:nvSpPr>
        <p:spPr>
          <a:xfrm>
            <a:off x="457200" y="5496262"/>
            <a:ext cx="7315200" cy="682238"/>
          </a:xfrm>
          <a:prstGeom prst="rect">
            <a:avLst/>
          </a:prstGeom>
          <a:noFill/>
        </p:spPr>
        <p:txBody>
          <a:bodyPr wrap="square" lIns="0" tIns="91440" rIns="91440" bIns="91440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= 82, Scope 3 Peer Group Members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Q10) Are you using (or expecting to use) digital solutions offered by a third party or developed in-house?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Source: Scope 3 Peer Group. Digital Solutions Landscape and Adoption Survey, Dec 2023</a:t>
            </a:r>
          </a:p>
        </p:txBody>
      </p:sp>
      <p:graphicFrame>
        <p:nvGraphicFramePr>
          <p:cNvPr id="5" name="Chart Placeholder">
            <a:extLst>
              <a:ext uri="{FF2B5EF4-FFF2-40B4-BE49-F238E27FC236}">
                <a16:creationId xmlns:a16="http://schemas.microsoft.com/office/drawing/2014/main" id="{8D2712D4-26D8-F0AD-D046-0D3070607B78}"/>
              </a:ext>
            </a:extLst>
          </p:cNvPr>
          <p:cNvGraphicFramePr>
            <a:graphicFrameLocks noGrp="1"/>
          </p:cNvGraphicFramePr>
          <p:nvPr/>
        </p:nvGraphicFramePr>
        <p:xfrm>
          <a:off x="2006907" y="1645920"/>
          <a:ext cx="7635240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Google Shape;586;p25">
            <a:extLst>
              <a:ext uri="{FF2B5EF4-FFF2-40B4-BE49-F238E27FC236}">
                <a16:creationId xmlns:a16="http://schemas.microsoft.com/office/drawing/2014/main" id="{72B4F2B7-BCA9-A1CD-370E-E79A51404011}"/>
              </a:ext>
            </a:extLst>
          </p:cNvPr>
          <p:cNvSpPr txBox="1"/>
          <p:nvPr/>
        </p:nvSpPr>
        <p:spPr>
          <a:xfrm>
            <a:off x="1685924" y="852243"/>
            <a:ext cx="6601865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Single response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973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CBD18-4D57-EC68-D95E-D18AC6987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Using a Digital Solution 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to Deliver on Scope 3 Goals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3E9505-86D8-E084-7CE5-256E8B6C2370}"/>
              </a:ext>
            </a:extLst>
          </p:cNvPr>
          <p:cNvSpPr txBox="1"/>
          <p:nvPr/>
        </p:nvSpPr>
        <p:spPr>
          <a:xfrm>
            <a:off x="457200" y="5496262"/>
            <a:ext cx="7315200" cy="682238"/>
          </a:xfrm>
          <a:prstGeom prst="rect">
            <a:avLst/>
          </a:prstGeom>
          <a:noFill/>
        </p:spPr>
        <p:txBody>
          <a:bodyPr wrap="square" lIns="0" tIns="91440" rIns="91440" bIns="91440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= 78, Scope 3 Peer Group Members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Q11) In your opinion, how important is the use of a digital solution to help you deliver on your company’s Scope 3 decarbonization goals?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Source: Scope 3 Peer Group. Digital Solutions Landscape and Adoption Survey, Dec 2023</a:t>
            </a:r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2B72D628-82C9-46F0-B559-EC16074363A6}"/>
              </a:ext>
            </a:extLst>
          </p:cNvPr>
          <p:cNvGraphicFramePr>
            <a:graphicFrameLocks/>
          </p:cNvGraphicFramePr>
          <p:nvPr/>
        </p:nvGraphicFramePr>
        <p:xfrm>
          <a:off x="218061" y="1574396"/>
          <a:ext cx="8069728" cy="3945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Google Shape;586;p25">
            <a:extLst>
              <a:ext uri="{FF2B5EF4-FFF2-40B4-BE49-F238E27FC236}">
                <a16:creationId xmlns:a16="http://schemas.microsoft.com/office/drawing/2014/main" id="{17D8728C-6D40-A275-31F6-17E4EBF4D4B1}"/>
              </a:ext>
            </a:extLst>
          </p:cNvPr>
          <p:cNvSpPr txBox="1"/>
          <p:nvPr/>
        </p:nvSpPr>
        <p:spPr>
          <a:xfrm>
            <a:off x="1685924" y="852243"/>
            <a:ext cx="6601865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Single response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32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CBD18-4D57-EC68-D95E-D18AC6987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Companies Identify and Select 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Digital Solutions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3E9505-86D8-E084-7CE5-256E8B6C2370}"/>
              </a:ext>
            </a:extLst>
          </p:cNvPr>
          <p:cNvSpPr txBox="1"/>
          <p:nvPr/>
        </p:nvSpPr>
        <p:spPr>
          <a:xfrm>
            <a:off x="457200" y="5365457"/>
            <a:ext cx="7315200" cy="813043"/>
          </a:xfrm>
          <a:prstGeom prst="rect">
            <a:avLst/>
          </a:prstGeom>
          <a:noFill/>
        </p:spPr>
        <p:txBody>
          <a:bodyPr wrap="square" lIns="0" tIns="91440" rIns="91440" bIns="91440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= 78, Scope 3 Peer Group Members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Q12) As you seek to identify and select digital solutions to support your Scope 3 program, what statement best describes how you approach this process?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Source: Scope 3 Peer Group. Digital Solutions Landscape and Adoption Survey, Dec 2023</a:t>
            </a:r>
          </a:p>
        </p:txBody>
      </p:sp>
      <p:graphicFrame>
        <p:nvGraphicFramePr>
          <p:cNvPr id="5" name="Chart Placeholder">
            <a:extLst>
              <a:ext uri="{FF2B5EF4-FFF2-40B4-BE49-F238E27FC236}">
                <a16:creationId xmlns:a16="http://schemas.microsoft.com/office/drawing/2014/main" id="{8D2712D4-26D8-F0AD-D046-0D3070607B78}"/>
              </a:ext>
            </a:extLst>
          </p:cNvPr>
          <p:cNvGraphicFramePr>
            <a:graphicFrameLocks noGrp="1"/>
          </p:cNvGraphicFramePr>
          <p:nvPr/>
        </p:nvGraphicFramePr>
        <p:xfrm>
          <a:off x="2006907" y="1645920"/>
          <a:ext cx="7635240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Google Shape;586;p25">
            <a:extLst>
              <a:ext uri="{FF2B5EF4-FFF2-40B4-BE49-F238E27FC236}">
                <a16:creationId xmlns:a16="http://schemas.microsoft.com/office/drawing/2014/main" id="{4B8A0879-E7F9-466F-A796-1328367E57C4}"/>
              </a:ext>
            </a:extLst>
          </p:cNvPr>
          <p:cNvSpPr txBox="1"/>
          <p:nvPr/>
        </p:nvSpPr>
        <p:spPr>
          <a:xfrm>
            <a:off x="1685924" y="852243"/>
            <a:ext cx="6601865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Single response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964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E97FD2D1-2DF4-BD8D-C401-906E4D894954}"/>
              </a:ext>
            </a:extLst>
          </p:cNvPr>
          <p:cNvSpPr txBox="1">
            <a:spLocks/>
          </p:cNvSpPr>
          <p:nvPr/>
        </p:nvSpPr>
        <p:spPr>
          <a:xfrm>
            <a:off x="1685924" y="447675"/>
            <a:ext cx="10045827" cy="4512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610CC170-DF79-B4C8-6C07-A6C5E76EBFFD}"/>
              </a:ext>
            </a:extLst>
          </p:cNvPr>
          <p:cNvSpPr txBox="1">
            <a:spLocks/>
          </p:cNvSpPr>
          <p:nvPr/>
        </p:nvSpPr>
        <p:spPr>
          <a:xfrm>
            <a:off x="1685924" y="447674"/>
            <a:ext cx="10045827" cy="4512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What is in this Slide Deck?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FD0DFA-2376-ACDE-22D4-E00BCD14802D}"/>
              </a:ext>
            </a:extLst>
          </p:cNvPr>
          <p:cNvSpPr txBox="1"/>
          <p:nvPr/>
        </p:nvSpPr>
        <p:spPr>
          <a:xfrm>
            <a:off x="1685924" y="1444927"/>
            <a:ext cx="850335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latin typeface="Roboto" panose="02000000000000000000" pitchFamily="2" charset="0"/>
              </a:rPr>
              <a:t>The </a:t>
            </a:r>
            <a:r>
              <a:rPr lang="en-GB" sz="2000" b="1" dirty="0">
                <a:solidFill>
                  <a:schemeClr val="accent1"/>
                </a:solidFill>
                <a:latin typeface="Roboto" panose="02000000000000000000" pitchFamily="2" charset="0"/>
              </a:rPr>
              <a:t>Scope 3 Peer Group</a:t>
            </a:r>
            <a:r>
              <a:rPr lang="en-GB" sz="2000" b="1" dirty="0">
                <a:latin typeface="Roboto" panose="02000000000000000000" pitchFamily="2" charset="0"/>
              </a:rPr>
              <a:t> </a:t>
            </a:r>
            <a:r>
              <a:rPr lang="en-GB" sz="2000" dirty="0">
                <a:latin typeface="Roboto" panose="02000000000000000000" pitchFamily="2" charset="0"/>
              </a:rPr>
              <a:t>(in particular, the 150 that participated in the January 2024 Strategy Day) have compiled their challenges &amp; advice into this deck.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2000" dirty="0">
              <a:latin typeface="Roboto" panose="02000000000000000000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latin typeface="Roboto" panose="02000000000000000000" pitchFamily="2" charset="0"/>
              </a:rPr>
              <a:t>We used AI to summarise many of the questions/challenges.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2000" dirty="0">
              <a:latin typeface="Roboto" panose="02000000000000000000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latin typeface="Roboto" panose="02000000000000000000" pitchFamily="2" charset="0"/>
              </a:rPr>
              <a:t>You can use this to share with your organisation as a strong, fresh guide to what you need to be asking &amp; tackling.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2000" dirty="0">
              <a:latin typeface="Roboto" panose="02000000000000000000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latin typeface="Roboto" panose="02000000000000000000" pitchFamily="2" charset="0"/>
              </a:rPr>
              <a:t>Hope it’s useful!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2000" dirty="0">
              <a:latin typeface="Roboto" panose="02000000000000000000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latin typeface="Roboto" panose="02000000000000000000" pitchFamily="2" charset="0"/>
              </a:rPr>
              <a:t>Ollie Hurrey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latin typeface="Roboto" panose="02000000000000000000" pitchFamily="2" charset="0"/>
              </a:rPr>
              <a:t>Founder &amp; Chair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chemeClr val="accent1"/>
                </a:solidFill>
                <a:latin typeface="Roboto" panose="02000000000000000000" pitchFamily="2" charset="0"/>
              </a:rPr>
              <a:t>Scope 3 Peer Group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latin typeface="Roboto" panose="02000000000000000000" pitchFamily="2" charset="0"/>
              </a:rPr>
              <a:t>www.scope3peergroup.com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2000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67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CBD18-4D57-EC68-D95E-D18AC6987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Tools Might Be Needed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3E9505-86D8-E084-7CE5-256E8B6C2370}"/>
              </a:ext>
            </a:extLst>
          </p:cNvPr>
          <p:cNvSpPr txBox="1"/>
          <p:nvPr/>
        </p:nvSpPr>
        <p:spPr>
          <a:xfrm>
            <a:off x="457200" y="5339809"/>
            <a:ext cx="7315200" cy="838691"/>
          </a:xfrm>
          <a:prstGeom prst="rect">
            <a:avLst/>
          </a:prstGeom>
          <a:noFill/>
        </p:spPr>
        <p:txBody>
          <a:bodyPr wrap="square" lIns="0" tIns="91440" rIns="91440" bIns="91440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varies, Scope 3 Peer Group Members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Q13) How many digital solutions are you currently using (or expecting to use) to support your Scope 3 program?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Arial" panose="020B0604020202020204" pitchFamily="34" charset="0"/>
              </a:rPr>
              <a:t>Q14) Why are you using (or expecting to use) multiple digital solutions to support your Scope 3 program?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Source: Scope 3 Peer Group. Digital Solutions Landscape and Adoption Survey, Dec 2023</a:t>
            </a:r>
          </a:p>
        </p:txBody>
      </p:sp>
      <p:graphicFrame>
        <p:nvGraphicFramePr>
          <p:cNvPr id="5" name="Chart Placeholder">
            <a:extLst>
              <a:ext uri="{FF2B5EF4-FFF2-40B4-BE49-F238E27FC236}">
                <a16:creationId xmlns:a16="http://schemas.microsoft.com/office/drawing/2014/main" id="{8D2712D4-26D8-F0AD-D046-0D3070607B78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93767"/>
          <a:ext cx="4259798" cy="3324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oogle Shape;613;p27">
            <a:extLst>
              <a:ext uri="{FF2B5EF4-FFF2-40B4-BE49-F238E27FC236}">
                <a16:creationId xmlns:a16="http://schemas.microsoft.com/office/drawing/2014/main" id="{9C8C5E3A-B041-78EA-1962-CC425FF9EF0C}"/>
              </a:ext>
            </a:extLst>
          </p:cNvPr>
          <p:cNvGraphicFramePr/>
          <p:nvPr/>
        </p:nvGraphicFramePr>
        <p:xfrm>
          <a:off x="4810887" y="1293767"/>
          <a:ext cx="7066788" cy="4173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Google Shape;586;p25">
            <a:extLst>
              <a:ext uri="{FF2B5EF4-FFF2-40B4-BE49-F238E27FC236}">
                <a16:creationId xmlns:a16="http://schemas.microsoft.com/office/drawing/2014/main" id="{C0E3109C-2BCE-90B5-6360-3DA4E2F16980}"/>
              </a:ext>
            </a:extLst>
          </p:cNvPr>
          <p:cNvSpPr txBox="1"/>
          <p:nvPr/>
        </p:nvSpPr>
        <p:spPr>
          <a:xfrm>
            <a:off x="1685924" y="854401"/>
            <a:ext cx="6601865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Single response (Q13), Multiple Selection (Q14)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067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CBD18-4D57-EC68-D95E-D18AC6987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Solutions Being Used or Considered</a:t>
            </a:r>
          </a:p>
        </p:txBody>
      </p:sp>
      <p:graphicFrame>
        <p:nvGraphicFramePr>
          <p:cNvPr id="3" name="Chart Placeholder">
            <a:extLst>
              <a:ext uri="{FF2B5EF4-FFF2-40B4-BE49-F238E27FC236}">
                <a16:creationId xmlns:a16="http://schemas.microsoft.com/office/drawing/2014/main" id="{3AC94357-F503-CBE7-D6D2-D6F39B086571}"/>
              </a:ext>
            </a:extLst>
          </p:cNvPr>
          <p:cNvGraphicFramePr>
            <a:graphicFrameLocks noGrp="1"/>
          </p:cNvGraphicFramePr>
          <p:nvPr/>
        </p:nvGraphicFramePr>
        <p:xfrm>
          <a:off x="352425" y="1552616"/>
          <a:ext cx="7743825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3E9505-86D8-E084-7CE5-256E8B6C2370}"/>
              </a:ext>
            </a:extLst>
          </p:cNvPr>
          <p:cNvSpPr txBox="1"/>
          <p:nvPr/>
        </p:nvSpPr>
        <p:spPr>
          <a:xfrm>
            <a:off x="457200" y="5496262"/>
            <a:ext cx="7315200" cy="682238"/>
          </a:xfrm>
          <a:prstGeom prst="rect">
            <a:avLst/>
          </a:prstGeom>
          <a:noFill/>
        </p:spPr>
        <p:txBody>
          <a:bodyPr wrap="square" lIns="0" tIns="91440" rIns="91440" bIns="91440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= 78, Scope 3 Peer Group Members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Q15) What types of digital solutions are you currently using (or expecting to use) to support your Scope 3 program?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Source: Scope 3 Peer Group. Digital Solutions Landscape and Adoption Survey, Dec 2023</a:t>
            </a:r>
          </a:p>
        </p:txBody>
      </p:sp>
      <p:sp>
        <p:nvSpPr>
          <p:cNvPr id="5" name="Google Shape;586;p25">
            <a:extLst>
              <a:ext uri="{FF2B5EF4-FFF2-40B4-BE49-F238E27FC236}">
                <a16:creationId xmlns:a16="http://schemas.microsoft.com/office/drawing/2014/main" id="{C79923F2-6E52-B52A-110E-0B8977D27398}"/>
              </a:ext>
            </a:extLst>
          </p:cNvPr>
          <p:cNvSpPr txBox="1"/>
          <p:nvPr/>
        </p:nvSpPr>
        <p:spPr>
          <a:xfrm>
            <a:off x="1685924" y="813181"/>
            <a:ext cx="6601865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Multiple Selection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27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E8FBFFF-8D92-3983-E569-157BC12B2C6B}"/>
              </a:ext>
            </a:extLst>
          </p:cNvPr>
          <p:cNvGraphicFramePr>
            <a:graphicFrameLocks noGrp="1"/>
          </p:cNvGraphicFramePr>
          <p:nvPr/>
        </p:nvGraphicFramePr>
        <p:xfrm>
          <a:off x="1928176" y="1392576"/>
          <a:ext cx="9247112" cy="456281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12099">
                  <a:extLst>
                    <a:ext uri="{9D8B030D-6E8A-4147-A177-3AD203B41FA5}">
                      <a16:colId xmlns:a16="http://schemas.microsoft.com/office/drawing/2014/main" val="1064207885"/>
                    </a:ext>
                  </a:extLst>
                </a:gridCol>
                <a:gridCol w="1546529">
                  <a:extLst>
                    <a:ext uri="{9D8B030D-6E8A-4147-A177-3AD203B41FA5}">
                      <a16:colId xmlns:a16="http://schemas.microsoft.com/office/drawing/2014/main" val="2425520410"/>
                    </a:ext>
                  </a:extLst>
                </a:gridCol>
                <a:gridCol w="190435">
                  <a:extLst>
                    <a:ext uri="{9D8B030D-6E8A-4147-A177-3AD203B41FA5}">
                      <a16:colId xmlns:a16="http://schemas.microsoft.com/office/drawing/2014/main" val="810276713"/>
                    </a:ext>
                  </a:extLst>
                </a:gridCol>
                <a:gridCol w="1402390">
                  <a:extLst>
                    <a:ext uri="{9D8B030D-6E8A-4147-A177-3AD203B41FA5}">
                      <a16:colId xmlns:a16="http://schemas.microsoft.com/office/drawing/2014/main" val="1095723968"/>
                    </a:ext>
                  </a:extLst>
                </a:gridCol>
                <a:gridCol w="320532">
                  <a:extLst>
                    <a:ext uri="{9D8B030D-6E8A-4147-A177-3AD203B41FA5}">
                      <a16:colId xmlns:a16="http://schemas.microsoft.com/office/drawing/2014/main" val="3520740478"/>
                    </a:ext>
                  </a:extLst>
                </a:gridCol>
                <a:gridCol w="2228225">
                  <a:extLst>
                    <a:ext uri="{9D8B030D-6E8A-4147-A177-3AD203B41FA5}">
                      <a16:colId xmlns:a16="http://schemas.microsoft.com/office/drawing/2014/main" val="730965475"/>
                    </a:ext>
                  </a:extLst>
                </a:gridCol>
                <a:gridCol w="1223451">
                  <a:extLst>
                    <a:ext uri="{9D8B030D-6E8A-4147-A177-3AD203B41FA5}">
                      <a16:colId xmlns:a16="http://schemas.microsoft.com/office/drawing/2014/main" val="3924140154"/>
                    </a:ext>
                  </a:extLst>
                </a:gridCol>
                <a:gridCol w="1223451">
                  <a:extLst>
                    <a:ext uri="{9D8B030D-6E8A-4147-A177-3AD203B41FA5}">
                      <a16:colId xmlns:a16="http://schemas.microsoft.com/office/drawing/2014/main" val="2296156790"/>
                    </a:ext>
                  </a:extLst>
                </a:gridCol>
              </a:tblGrid>
              <a:tr h="1787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# of Mentions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4" marR="7724" marT="7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Vendor Name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4" marR="7724" marT="772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38136"/>
                  </a:ext>
                </a:extLst>
              </a:tr>
              <a:tr h="17951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1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Achilles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Expect AI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9525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Expect AI</a:t>
                      </a:r>
                      <a:endParaRPr lang="en-US"/>
                    </a:p>
                  </a:txBody>
                  <a:tcPr marR="9525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Metrio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9525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Metrio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9525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SupplyPilot</a:t>
                      </a:r>
                    </a:p>
                  </a:txBody>
                  <a:tcPr marR="9525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UL 360</a:t>
                      </a:r>
                    </a:p>
                  </a:txBody>
                  <a:tcPr marR="9525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2601389"/>
                  </a:ext>
                </a:extLst>
              </a:tr>
              <a:tr h="179518">
                <a:tc vMerge="1"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AllocNow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Go Supply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9525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Go Supply</a:t>
                      </a:r>
                      <a:endParaRPr lang="en-US" dirty="0"/>
                    </a:p>
                  </a:txBody>
                  <a:tcPr marR="9525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Optera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9525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Optera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9525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sustain.life</a:t>
                      </a:r>
                    </a:p>
                  </a:txBody>
                  <a:tcPr marR="9525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Workiva</a:t>
                      </a:r>
                    </a:p>
                  </a:txBody>
                  <a:tcPr marR="9525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8349256"/>
                  </a:ext>
                </a:extLst>
              </a:tr>
              <a:tr h="179518">
                <a:tc vMerge="1"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Avarni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Greenly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9525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Greenly</a:t>
                      </a:r>
                      <a:endParaRPr lang="en-US"/>
                    </a:p>
                  </a:txBody>
                  <a:tcPr marR="9525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Sievo CO2 Analytics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9525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Sievo CO2 Analytics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9525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Terrascope</a:t>
                      </a:r>
                    </a:p>
                  </a:txBody>
                  <a:tcPr marR="9525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Worldfavor</a:t>
                      </a:r>
                    </a:p>
                  </a:txBody>
                  <a:tcPr marR="9525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896626"/>
                  </a:ext>
                </a:extLst>
              </a:tr>
              <a:tr h="179518">
                <a:tc vMerge="1"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CarbonFact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Impacti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9525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Impacti</a:t>
                      </a:r>
                      <a:endParaRPr lang="en-US"/>
                    </a:p>
                  </a:txBody>
                  <a:tcPr marR="9525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Supplier I/O Impak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9525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Supplier I/O Impak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9525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Traace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9525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Zeigo</a:t>
                      </a:r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Activate</a:t>
                      </a:r>
                    </a:p>
                  </a:txBody>
                  <a:tcPr marR="9525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9004196"/>
                  </a:ext>
                </a:extLst>
              </a:tr>
              <a:tr h="225045">
                <a:tc vMerge="1"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Climate Choice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Intelex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9525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Intelex</a:t>
                      </a:r>
                      <a:endParaRPr lang="en-US" dirty="0"/>
                    </a:p>
                  </a:txBody>
                  <a:tcPr marR="9525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0360431"/>
                  </a:ext>
                </a:extLst>
              </a:tr>
              <a:tr h="18064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2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Ecochain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Microsoft Cloud for Sustainability</a:t>
                      </a: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050" u="none" strike="noStrike">
                          <a:effectLst/>
                        </a:rPr>
                        <a:t>Microsoft Cloud for Sustainability</a:t>
                      </a:r>
                      <a:endParaRPr lang="en-US"/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u="none" strike="noStrike" dirty="0">
                        <a:effectLst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5555135"/>
                  </a:ext>
                </a:extLst>
              </a:tr>
              <a:tr h="179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Greenstone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Responsibly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Responsibly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3062418"/>
                  </a:ext>
                </a:extLst>
              </a:tr>
              <a:tr h="179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IBM </a:t>
                      </a:r>
                      <a:r>
                        <a:rPr lang="en-US" sz="1050" u="none" strike="noStrike" dirty="0" err="1">
                          <a:effectLst/>
                        </a:rPr>
                        <a:t>Envizi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Salesforce Net Zero Cloud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050" u="none" strike="noStrike" dirty="0">
                          <a:effectLst/>
                        </a:rPr>
                        <a:t>Salesforce Net Zero Cloud</a:t>
                      </a:r>
                      <a:endParaRPr lang="en-US" dirty="0"/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6215823"/>
                  </a:ext>
                </a:extLst>
              </a:tr>
              <a:tr h="179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IntegrityNext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2602322"/>
                  </a:ext>
                </a:extLst>
              </a:tr>
              <a:tr h="17951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3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Carbmee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Normative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Normative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4433202"/>
                  </a:ext>
                </a:extLst>
              </a:tr>
              <a:tr h="179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Ecotransit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Supplyshift</a:t>
                      </a:r>
                      <a:endParaRPr lang="en-US" sz="105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Supplyshift</a:t>
                      </a:r>
                      <a:endParaRPr lang="en-US" sz="105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3789686"/>
                  </a:ext>
                </a:extLst>
              </a:tr>
              <a:tr h="179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Equipoise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Sweep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Sweep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1605858"/>
                  </a:ext>
                </a:extLst>
              </a:tr>
              <a:tr h="17951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4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EmitWise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5729229"/>
                  </a:ext>
                </a:extLst>
              </a:tr>
              <a:tr h="179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IValua</a:t>
                      </a:r>
                      <a:r>
                        <a:rPr lang="en-US" sz="1050" u="none" strike="noStrike" dirty="0">
                          <a:effectLst/>
                        </a:rPr>
                        <a:t> - Environmental Impact Center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9155091"/>
                  </a:ext>
                </a:extLst>
              </a:tr>
              <a:tr h="179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siGreen</a:t>
                      </a:r>
                      <a:r>
                        <a:rPr lang="en-US" sz="1050" u="none" strike="noStrike" dirty="0">
                          <a:effectLst/>
                        </a:rPr>
                        <a:t> - Siemens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2155113"/>
                  </a:ext>
                </a:extLst>
              </a:tr>
              <a:tr h="17951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5 to 10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CO2 AI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4032398"/>
                  </a:ext>
                </a:extLst>
              </a:tr>
              <a:tr h="179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Ctrl+S / Matter+S</a:t>
                      </a:r>
                      <a:endParaRPr lang="en-US" sz="105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0018084"/>
                  </a:ext>
                </a:extLst>
              </a:tr>
              <a:tr h="179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Watershed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5858603"/>
                  </a:ext>
                </a:extLst>
              </a:tr>
              <a:tr h="17951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10 to 20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4" marR="7724" marT="77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CDP Supply Chain</a:t>
                      </a:r>
                      <a:endParaRPr lang="en-US" sz="105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7389376"/>
                  </a:ext>
                </a:extLst>
              </a:tr>
              <a:tr h="179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Ecovadis - Carbon Action Module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0087043"/>
                  </a:ext>
                </a:extLst>
              </a:tr>
              <a:tr h="179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M2030 - Manufacture 2030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3959147"/>
                  </a:ext>
                </a:extLst>
              </a:tr>
              <a:tr h="179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Sphera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724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67795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2C57F20-5463-ABE9-2325-9873398152AA}"/>
              </a:ext>
            </a:extLst>
          </p:cNvPr>
          <p:cNvSpPr txBox="1"/>
          <p:nvPr/>
        </p:nvSpPr>
        <p:spPr>
          <a:xfrm>
            <a:off x="466725" y="5955388"/>
            <a:ext cx="9004434" cy="674544"/>
          </a:xfrm>
          <a:prstGeom prst="rect">
            <a:avLst/>
          </a:prstGeom>
          <a:noFill/>
        </p:spPr>
        <p:txBody>
          <a:bodyPr wrap="square" lIns="0" tIns="91440" rIns="91440" bIns="91440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= 75, Scope 3 Peer Group Members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Q16) Please indicate the names of the digital solution(s) you are currently using - or have identified as a potential good fit - to enable your Scope 3 program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Source: Scope 3 Peer Group. Digital Solutions Landscape and Adoption Survey, Dec 2023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2066FE-1811-815B-BD0F-7F40725D7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924" y="447675"/>
            <a:ext cx="10045827" cy="451231"/>
          </a:xfrm>
        </p:spPr>
        <p:txBody>
          <a:bodyPr/>
          <a:lstStyle/>
          <a:p>
            <a:pPr algn="r"/>
            <a:r>
              <a:rPr lang="en-US" dirty="0"/>
              <a:t>Market Voice: Vendors Being Used 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or Under Consideration</a:t>
            </a:r>
          </a:p>
        </p:txBody>
      </p:sp>
    </p:spTree>
    <p:extLst>
      <p:ext uri="{BB962C8B-B14F-4D97-AF65-F5344CB8AC3E}">
        <p14:creationId xmlns:p14="http://schemas.microsoft.com/office/powerpoint/2010/main" val="405016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965AC-24F1-7001-7664-923577B5E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925" y="419100"/>
            <a:ext cx="9664826" cy="451231"/>
          </a:xfrm>
        </p:spPr>
        <p:txBody>
          <a:bodyPr/>
          <a:lstStyle/>
          <a:p>
            <a:pPr algn="r"/>
            <a:r>
              <a:rPr lang="en-US" dirty="0"/>
              <a:t>Market Voice: Enabling Specific Outcomes </a:t>
            </a:r>
            <a:r>
              <a:rPr lang="en-US" dirty="0">
                <a:solidFill>
                  <a:schemeClr val="accent2"/>
                </a:solidFill>
              </a:rPr>
              <a:t>by Ranking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84C0AD2-0852-2E87-B2F4-590B8F756855}"/>
              </a:ext>
            </a:extLst>
          </p:cNvPr>
          <p:cNvGraphicFramePr>
            <a:graphicFrameLocks noGrp="1"/>
          </p:cNvGraphicFramePr>
          <p:nvPr/>
        </p:nvGraphicFramePr>
        <p:xfrm>
          <a:off x="457199" y="1608472"/>
          <a:ext cx="4359295" cy="4000500"/>
        </p:xfrm>
        <a:graphic>
          <a:graphicData uri="http://schemas.openxmlformats.org/drawingml/2006/table">
            <a:tbl>
              <a:tblPr/>
              <a:tblGrid>
                <a:gridCol w="1922463">
                  <a:extLst>
                    <a:ext uri="{9D8B030D-6E8A-4147-A177-3AD203B41FA5}">
                      <a16:colId xmlns:a16="http://schemas.microsoft.com/office/drawing/2014/main" val="1019612084"/>
                    </a:ext>
                  </a:extLst>
                </a:gridCol>
                <a:gridCol w="609208">
                  <a:extLst>
                    <a:ext uri="{9D8B030D-6E8A-4147-A177-3AD203B41FA5}">
                      <a16:colId xmlns:a16="http://schemas.microsoft.com/office/drawing/2014/main" val="1226590956"/>
                    </a:ext>
                  </a:extLst>
                </a:gridCol>
                <a:gridCol w="609208">
                  <a:extLst>
                    <a:ext uri="{9D8B030D-6E8A-4147-A177-3AD203B41FA5}">
                      <a16:colId xmlns:a16="http://schemas.microsoft.com/office/drawing/2014/main" val="1437171958"/>
                    </a:ext>
                  </a:extLst>
                </a:gridCol>
                <a:gridCol w="609208">
                  <a:extLst>
                    <a:ext uri="{9D8B030D-6E8A-4147-A177-3AD203B41FA5}">
                      <a16:colId xmlns:a16="http://schemas.microsoft.com/office/drawing/2014/main" val="2952630201"/>
                    </a:ext>
                  </a:extLst>
                </a:gridCol>
                <a:gridCol w="609208">
                  <a:extLst>
                    <a:ext uri="{9D8B030D-6E8A-4147-A177-3AD203B41FA5}">
                      <a16:colId xmlns:a16="http://schemas.microsoft.com/office/drawing/2014/main" val="294507408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8" marR="5578" marT="5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</a:t>
                      </a:r>
                    </a:p>
                  </a:txBody>
                  <a:tcPr marL="5578" marR="5578" marT="5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</a:t>
                      </a:r>
                    </a:p>
                  </a:txBody>
                  <a:tcPr marL="5578" marR="5578" marT="5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Reduce</a:t>
                      </a:r>
                    </a:p>
                  </a:txBody>
                  <a:tcPr marL="5578" marR="5578" marT="5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</a:t>
                      </a:r>
                    </a:p>
                  </a:txBody>
                  <a:tcPr marL="5578" marR="5578" marT="5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1465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Vendor Name</a:t>
                      </a:r>
                    </a:p>
                  </a:txBody>
                  <a:tcPr marL="5578" marR="5578" marT="5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(n=56)</a:t>
                      </a:r>
                    </a:p>
                  </a:txBody>
                  <a:tcPr marL="5578" marR="5578" marT="55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(n=44)</a:t>
                      </a:r>
                    </a:p>
                  </a:txBody>
                  <a:tcPr marL="5578" marR="5578" marT="55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(n=44)</a:t>
                      </a:r>
                    </a:p>
                  </a:txBody>
                  <a:tcPr marL="5578" marR="5578" marT="55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(n=44)</a:t>
                      </a:r>
                    </a:p>
                  </a:txBody>
                  <a:tcPr marL="5578" marR="5578" marT="55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28464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CDP Supply Chain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DE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DE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DE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D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6278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Ctrl+S / Matter+S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DE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DE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DE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D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605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CO2 AI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DE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DE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DE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D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5251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Carbmee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D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8902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Avarni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D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79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Ecovadis - Carbon Action Module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DE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DE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8655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M2030 - Manufacture 2030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D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D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2153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Ecochain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DE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D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2613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EmitWise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DE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2097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Equipoise -  Carbon module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7015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Climate Choice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DE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D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041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Carbon intelligence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DE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D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3142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Ecotransit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8173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Greenly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0943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Sphera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DE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DE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5388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Normative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806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Watershed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DE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5261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Ecodesk Horizon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7028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ESG Flo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92741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3766DD7-D69D-64F9-C090-40F710FD04CC}"/>
              </a:ext>
            </a:extLst>
          </p:cNvPr>
          <p:cNvGraphicFramePr>
            <a:graphicFrameLocks noGrp="1"/>
          </p:cNvGraphicFramePr>
          <p:nvPr/>
        </p:nvGraphicFramePr>
        <p:xfrm>
          <a:off x="6791453" y="1608472"/>
          <a:ext cx="4940298" cy="4000500"/>
        </p:xfrm>
        <a:graphic>
          <a:graphicData uri="http://schemas.openxmlformats.org/drawingml/2006/table">
            <a:tbl>
              <a:tblPr/>
              <a:tblGrid>
                <a:gridCol w="2503466">
                  <a:extLst>
                    <a:ext uri="{9D8B030D-6E8A-4147-A177-3AD203B41FA5}">
                      <a16:colId xmlns:a16="http://schemas.microsoft.com/office/drawing/2014/main" val="2507650862"/>
                    </a:ext>
                  </a:extLst>
                </a:gridCol>
                <a:gridCol w="609208">
                  <a:extLst>
                    <a:ext uri="{9D8B030D-6E8A-4147-A177-3AD203B41FA5}">
                      <a16:colId xmlns:a16="http://schemas.microsoft.com/office/drawing/2014/main" val="4172996236"/>
                    </a:ext>
                  </a:extLst>
                </a:gridCol>
                <a:gridCol w="609208">
                  <a:extLst>
                    <a:ext uri="{9D8B030D-6E8A-4147-A177-3AD203B41FA5}">
                      <a16:colId xmlns:a16="http://schemas.microsoft.com/office/drawing/2014/main" val="947665720"/>
                    </a:ext>
                  </a:extLst>
                </a:gridCol>
                <a:gridCol w="609208">
                  <a:extLst>
                    <a:ext uri="{9D8B030D-6E8A-4147-A177-3AD203B41FA5}">
                      <a16:colId xmlns:a16="http://schemas.microsoft.com/office/drawing/2014/main" val="3231485258"/>
                    </a:ext>
                  </a:extLst>
                </a:gridCol>
                <a:gridCol w="609208">
                  <a:extLst>
                    <a:ext uri="{9D8B030D-6E8A-4147-A177-3AD203B41FA5}">
                      <a16:colId xmlns:a16="http://schemas.microsoft.com/office/drawing/2014/main" val="361963882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8" marR="5578" marT="5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</a:t>
                      </a:r>
                    </a:p>
                  </a:txBody>
                  <a:tcPr marL="5578" marR="5578" marT="5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</a:t>
                      </a:r>
                    </a:p>
                  </a:txBody>
                  <a:tcPr marL="5578" marR="5578" marT="5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Reduce</a:t>
                      </a:r>
                    </a:p>
                  </a:txBody>
                  <a:tcPr marL="5578" marR="5578" marT="5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</a:t>
                      </a:r>
                    </a:p>
                  </a:txBody>
                  <a:tcPr marL="5578" marR="5578" marT="5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84977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Vendor Name</a:t>
                      </a:r>
                    </a:p>
                  </a:txBody>
                  <a:tcPr marL="5578" marR="5578" marT="5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(n=56)</a:t>
                      </a:r>
                    </a:p>
                  </a:txBody>
                  <a:tcPr marL="5578" marR="5578" marT="55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(n=44)</a:t>
                      </a:r>
                    </a:p>
                  </a:txBody>
                  <a:tcPr marL="5578" marR="5578" marT="55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(n=44)</a:t>
                      </a:r>
                    </a:p>
                  </a:txBody>
                  <a:tcPr marL="5578" marR="5578" marT="55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(n=44)</a:t>
                      </a:r>
                    </a:p>
                  </a:txBody>
                  <a:tcPr marL="5578" marR="5578" marT="55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5789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Expect AI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6385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Figbytes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6896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FutureProof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7216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IValua - Environmental Impact Center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2276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Sweep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3328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Greenstone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1042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6701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Microsoft Cloud for Sustainability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264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Optera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2631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siGreen - Siemens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8619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Klima.metrix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9192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Novata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1385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Supplyshift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7984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Sievo CO2 Analytics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4594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Zeigo Activate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692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Responsibly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7279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Salesforce Sustainability/Net Zero Cloud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043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sustain.life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1235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Workiva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68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C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36245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182D414-31FA-0BB5-3A4D-F7DE69E91907}"/>
              </a:ext>
            </a:extLst>
          </p:cNvPr>
          <p:cNvGraphicFramePr>
            <a:graphicFrameLocks noGrp="1"/>
          </p:cNvGraphicFramePr>
          <p:nvPr/>
        </p:nvGraphicFramePr>
        <p:xfrm>
          <a:off x="5605525" y="3227722"/>
          <a:ext cx="977900" cy="762000"/>
        </p:xfrm>
        <a:graphic>
          <a:graphicData uri="http://schemas.openxmlformats.org/drawingml/2006/table">
            <a:tbl>
              <a:tblPr/>
              <a:tblGrid>
                <a:gridCol w="977900">
                  <a:extLst>
                    <a:ext uri="{9D8B030D-6E8A-4147-A177-3AD203B41FA5}">
                      <a16:colId xmlns:a16="http://schemas.microsoft.com/office/drawing/2014/main" val="90631189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75th Percentile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8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4554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50th Percentile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8D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9173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25th Percentile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E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996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Input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C2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6663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E8E937A-AA7F-631B-3158-C9191CFDB353}"/>
              </a:ext>
            </a:extLst>
          </p:cNvPr>
          <p:cNvSpPr txBox="1"/>
          <p:nvPr/>
        </p:nvSpPr>
        <p:spPr>
          <a:xfrm>
            <a:off x="457199" y="5764356"/>
            <a:ext cx="10678911" cy="674544"/>
          </a:xfrm>
          <a:prstGeom prst="rect">
            <a:avLst/>
          </a:prstGeom>
          <a:noFill/>
        </p:spPr>
        <p:txBody>
          <a:bodyPr wrap="square" lIns="0" tIns="91440" rIns="91440" bIns="91440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varies, Scope 3 Peer Group Members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Q17-20) For the vendors you selected, please tell us if you feel they do a good job at any of the following activities to Measure/Manage/Reduce/Report emissions and data for your Scope 3 program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Source: Scope 3 Peer Group. Digital Solutions Landscape and Adoption Survey, Dec 2023</a:t>
            </a:r>
          </a:p>
        </p:txBody>
      </p:sp>
    </p:spTree>
    <p:extLst>
      <p:ext uri="{BB962C8B-B14F-4D97-AF65-F5344CB8AC3E}">
        <p14:creationId xmlns:p14="http://schemas.microsoft.com/office/powerpoint/2010/main" val="239161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5C6B4B-9D50-F5EF-04BD-6ABF45E4786A}"/>
              </a:ext>
            </a:extLst>
          </p:cNvPr>
          <p:cNvSpPr/>
          <p:nvPr/>
        </p:nvSpPr>
        <p:spPr>
          <a:xfrm>
            <a:off x="457200" y="1867301"/>
            <a:ext cx="2560320" cy="15616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Collect &amp; Measure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1B8510-2D40-07ED-ED2B-DE418DFCB404}"/>
              </a:ext>
            </a:extLst>
          </p:cNvPr>
          <p:cNvSpPr/>
          <p:nvPr/>
        </p:nvSpPr>
        <p:spPr>
          <a:xfrm>
            <a:off x="3306262" y="1867299"/>
            <a:ext cx="2560320" cy="15616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Manage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53D19B-16F0-D2BC-4056-9C15BB77DC9A}"/>
              </a:ext>
            </a:extLst>
          </p:cNvPr>
          <p:cNvSpPr/>
          <p:nvPr/>
        </p:nvSpPr>
        <p:spPr>
          <a:xfrm>
            <a:off x="6155324" y="1867298"/>
            <a:ext cx="2560320" cy="15616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Reduce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06A396-4DD1-9B16-A380-60B7426575CF}"/>
              </a:ext>
            </a:extLst>
          </p:cNvPr>
          <p:cNvSpPr/>
          <p:nvPr/>
        </p:nvSpPr>
        <p:spPr>
          <a:xfrm>
            <a:off x="9004386" y="1867298"/>
            <a:ext cx="2560320" cy="15616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3A84D6-B827-0E59-994D-0FE551119922}"/>
              </a:ext>
            </a:extLst>
          </p:cNvPr>
          <p:cNvSpPr txBox="1"/>
          <p:nvPr/>
        </p:nvSpPr>
        <p:spPr>
          <a:xfrm>
            <a:off x="457200" y="3647974"/>
            <a:ext cx="2560320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3038" indent="-173038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Baselining and hotspot analysis</a:t>
            </a:r>
          </a:p>
          <a:p>
            <a:pPr marL="173038" indent="-173038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Collect supplier primary data</a:t>
            </a:r>
          </a:p>
          <a:p>
            <a:pPr marL="173038" indent="-173038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Carbon calculator for suppliers</a:t>
            </a:r>
          </a:p>
          <a:p>
            <a:pPr marL="173038" indent="-173038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Collect allocated emissions beyond enterprise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E2C597-4354-E05A-91D9-B12561051A4B}"/>
              </a:ext>
            </a:extLst>
          </p:cNvPr>
          <p:cNvSpPr txBox="1"/>
          <p:nvPr/>
        </p:nvSpPr>
        <p:spPr>
          <a:xfrm>
            <a:off x="3306262" y="3647974"/>
            <a:ext cx="2560320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3038" indent="-173038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Glidepaths to make projections</a:t>
            </a:r>
          </a:p>
          <a:p>
            <a:pPr marL="173038" indent="-173038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Data quality indicator</a:t>
            </a:r>
          </a:p>
          <a:p>
            <a:pPr marL="173038" indent="-173038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Use of internal carbon pricing</a:t>
            </a:r>
          </a:p>
          <a:p>
            <a:pPr marL="173038" indent="-173038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Highlight priority areas where to focus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355871-868A-B01A-5D2C-F77E38681812}"/>
              </a:ext>
            </a:extLst>
          </p:cNvPr>
          <p:cNvSpPr txBox="1"/>
          <p:nvPr/>
        </p:nvSpPr>
        <p:spPr>
          <a:xfrm>
            <a:off x="6155324" y="3647974"/>
            <a:ext cx="2560320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3038" indent="-173038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Share with suppliers curated list of projects to decarbonize</a:t>
            </a:r>
          </a:p>
          <a:p>
            <a:pPr marL="173038" indent="-173038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Supplier capability-building</a:t>
            </a:r>
          </a:p>
          <a:p>
            <a:pPr marL="173038" indent="-173038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Track decarbonization projects suppliers are implementing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86E5BD-76E3-2EEC-5C5D-559D00F15DAA}"/>
              </a:ext>
            </a:extLst>
          </p:cNvPr>
          <p:cNvSpPr txBox="1"/>
          <p:nvPr/>
        </p:nvSpPr>
        <p:spPr>
          <a:xfrm>
            <a:off x="9004386" y="3647974"/>
            <a:ext cx="2560320" cy="184665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3038" indent="-173038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Export/embed data into other enterprise solutions</a:t>
            </a:r>
          </a:p>
          <a:p>
            <a:pPr marL="173038" indent="-173038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Smart workflows to create standard-align disclosures</a:t>
            </a:r>
          </a:p>
          <a:p>
            <a:pPr marL="173038" indent="-173038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Provide access to external stakeholders to assess progress</a:t>
            </a:r>
          </a:p>
          <a:p>
            <a:pPr marL="173038" indent="-173038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Data is auditable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8DB01B5-329E-EB5F-DA9A-49D6591D5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Market Voice – Capabilities Assessed</a:t>
            </a:r>
          </a:p>
        </p:txBody>
      </p:sp>
    </p:spTree>
    <p:extLst>
      <p:ext uri="{BB962C8B-B14F-4D97-AF65-F5344CB8AC3E}">
        <p14:creationId xmlns:p14="http://schemas.microsoft.com/office/powerpoint/2010/main" val="252008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CBD18-4D57-EC68-D95E-D18AC6987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Solution Capabilities Needed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Collect and Measure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3E9505-86D8-E084-7CE5-256E8B6C2370}"/>
              </a:ext>
            </a:extLst>
          </p:cNvPr>
          <p:cNvSpPr txBox="1"/>
          <p:nvPr/>
        </p:nvSpPr>
        <p:spPr>
          <a:xfrm>
            <a:off x="457200" y="5503956"/>
            <a:ext cx="8061158" cy="674544"/>
          </a:xfrm>
          <a:prstGeom prst="rect">
            <a:avLst/>
          </a:prstGeom>
          <a:noFill/>
        </p:spPr>
        <p:txBody>
          <a:bodyPr wrap="square" lIns="0" tIns="91440" rIns="91440" bIns="91440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= 65, Scope 3 Peer Group Members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Q21) What are the top 3 capabilities you need in a digital solution to help you COLLECT &amp; MEASURE relevant data for your Scope 3 program?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Source: Scope 3 Peer Group. Digital Solutions Landscape and Adoption Survey, Dec 2023</a:t>
            </a:r>
          </a:p>
        </p:txBody>
      </p:sp>
      <p:graphicFrame>
        <p:nvGraphicFramePr>
          <p:cNvPr id="9" name="Google Shape;613;p27">
            <a:extLst>
              <a:ext uri="{FF2B5EF4-FFF2-40B4-BE49-F238E27FC236}">
                <a16:creationId xmlns:a16="http://schemas.microsoft.com/office/drawing/2014/main" id="{13B49598-3633-F156-1BA1-1CD56771EBBD}"/>
              </a:ext>
            </a:extLst>
          </p:cNvPr>
          <p:cNvGraphicFramePr/>
          <p:nvPr/>
        </p:nvGraphicFramePr>
        <p:xfrm>
          <a:off x="457200" y="1646276"/>
          <a:ext cx="8782051" cy="385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Google Shape;586;p25">
            <a:extLst>
              <a:ext uri="{FF2B5EF4-FFF2-40B4-BE49-F238E27FC236}">
                <a16:creationId xmlns:a16="http://schemas.microsoft.com/office/drawing/2014/main" id="{C871F907-E472-97DC-A82F-EBC0CF85EDF7}"/>
              </a:ext>
            </a:extLst>
          </p:cNvPr>
          <p:cNvSpPr txBox="1"/>
          <p:nvPr/>
        </p:nvSpPr>
        <p:spPr>
          <a:xfrm>
            <a:off x="1685924" y="898906"/>
            <a:ext cx="6601865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 3 Summary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665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CBD18-4D57-EC68-D95E-D18AC6987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Solution Capabilities Needed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Manage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3E9505-86D8-E084-7CE5-256E8B6C2370}"/>
              </a:ext>
            </a:extLst>
          </p:cNvPr>
          <p:cNvSpPr txBox="1"/>
          <p:nvPr/>
        </p:nvSpPr>
        <p:spPr>
          <a:xfrm>
            <a:off x="457200" y="5503956"/>
            <a:ext cx="8061158" cy="674544"/>
          </a:xfrm>
          <a:prstGeom prst="rect">
            <a:avLst/>
          </a:prstGeom>
          <a:noFill/>
        </p:spPr>
        <p:txBody>
          <a:bodyPr wrap="square" lIns="0" tIns="91440" rIns="91440" bIns="91440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= 65, Scope 3 Peer Group Members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Q22) What are the top 3 capabilities you need in a digital solution to help you MANAGE your Scope 3 emissions program?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Source: Scope 3 Peer Group. Digital Solutions Landscape and Adoption Survey, Dec 2023</a:t>
            </a:r>
          </a:p>
        </p:txBody>
      </p:sp>
      <p:graphicFrame>
        <p:nvGraphicFramePr>
          <p:cNvPr id="9" name="Google Shape;613;p27">
            <a:extLst>
              <a:ext uri="{FF2B5EF4-FFF2-40B4-BE49-F238E27FC236}">
                <a16:creationId xmlns:a16="http://schemas.microsoft.com/office/drawing/2014/main" id="{13B49598-3633-F156-1BA1-1CD56771EBBD}"/>
              </a:ext>
            </a:extLst>
          </p:cNvPr>
          <p:cNvGraphicFramePr/>
          <p:nvPr/>
        </p:nvGraphicFramePr>
        <p:xfrm>
          <a:off x="457200" y="1646276"/>
          <a:ext cx="8782051" cy="385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Google Shape;586;p25">
            <a:extLst>
              <a:ext uri="{FF2B5EF4-FFF2-40B4-BE49-F238E27FC236}">
                <a16:creationId xmlns:a16="http://schemas.microsoft.com/office/drawing/2014/main" id="{B9D9E942-7345-B59E-F2FD-17641FBE412B}"/>
              </a:ext>
            </a:extLst>
          </p:cNvPr>
          <p:cNvSpPr txBox="1"/>
          <p:nvPr/>
        </p:nvSpPr>
        <p:spPr>
          <a:xfrm>
            <a:off x="1685924" y="898906"/>
            <a:ext cx="6601865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 3 Summary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612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CBD18-4D57-EC68-D95E-D18AC6987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Solution Capabilities Needed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Reduce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3E9505-86D8-E084-7CE5-256E8B6C2370}"/>
              </a:ext>
            </a:extLst>
          </p:cNvPr>
          <p:cNvSpPr txBox="1"/>
          <p:nvPr/>
        </p:nvSpPr>
        <p:spPr>
          <a:xfrm>
            <a:off x="457200" y="5503956"/>
            <a:ext cx="8061158" cy="674544"/>
          </a:xfrm>
          <a:prstGeom prst="rect">
            <a:avLst/>
          </a:prstGeom>
          <a:noFill/>
        </p:spPr>
        <p:txBody>
          <a:bodyPr wrap="square" lIns="0" tIns="91440" rIns="91440" bIns="91440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= 65, Scope 3 Peer Group Members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Q23) What are the top 3 capabilities you need in a digital solution to help you REDUCE your Scope 3 emissions?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Source: Scope 3 Peer Group. Digital Solutions Landscape and Adoption Survey, Dec 2023</a:t>
            </a:r>
          </a:p>
        </p:txBody>
      </p:sp>
      <p:graphicFrame>
        <p:nvGraphicFramePr>
          <p:cNvPr id="9" name="Google Shape;613;p27">
            <a:extLst>
              <a:ext uri="{FF2B5EF4-FFF2-40B4-BE49-F238E27FC236}">
                <a16:creationId xmlns:a16="http://schemas.microsoft.com/office/drawing/2014/main" id="{13B49598-3633-F156-1BA1-1CD56771EBBD}"/>
              </a:ext>
            </a:extLst>
          </p:cNvPr>
          <p:cNvGraphicFramePr/>
          <p:nvPr/>
        </p:nvGraphicFramePr>
        <p:xfrm>
          <a:off x="457200" y="1646276"/>
          <a:ext cx="8782051" cy="385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Google Shape;586;p25">
            <a:extLst>
              <a:ext uri="{FF2B5EF4-FFF2-40B4-BE49-F238E27FC236}">
                <a16:creationId xmlns:a16="http://schemas.microsoft.com/office/drawing/2014/main" id="{AE551B29-AB2E-C8C4-6F9D-E0A9DBB4525A}"/>
              </a:ext>
            </a:extLst>
          </p:cNvPr>
          <p:cNvSpPr txBox="1"/>
          <p:nvPr/>
        </p:nvSpPr>
        <p:spPr>
          <a:xfrm>
            <a:off x="1685924" y="898906"/>
            <a:ext cx="6601865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 3 Summary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509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CBD18-4D57-EC68-D95E-D18AC6987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Solution Capabilities Needed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Report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3E9505-86D8-E084-7CE5-256E8B6C2370}"/>
              </a:ext>
            </a:extLst>
          </p:cNvPr>
          <p:cNvSpPr txBox="1"/>
          <p:nvPr/>
        </p:nvSpPr>
        <p:spPr>
          <a:xfrm>
            <a:off x="457200" y="5503956"/>
            <a:ext cx="8061158" cy="674544"/>
          </a:xfrm>
          <a:prstGeom prst="rect">
            <a:avLst/>
          </a:prstGeom>
          <a:noFill/>
        </p:spPr>
        <p:txBody>
          <a:bodyPr wrap="square" lIns="0" tIns="91440" rIns="91440" bIns="91440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= 65, Scope 3 Peer Group Members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Q24) 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Arial" panose="020B0604020202020204" pitchFamily="34" charset="0"/>
              </a:rPr>
              <a:t>W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hat are the top 3 capabilities you need in a digital solution to help you REPORT relevant data of your Scope 3 program?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Source: Scope 3 Peer Group. Digital Solutions Landscape and Adoption Survey, Dec 2023</a:t>
            </a:r>
          </a:p>
        </p:txBody>
      </p:sp>
      <p:graphicFrame>
        <p:nvGraphicFramePr>
          <p:cNvPr id="9" name="Google Shape;613;p27">
            <a:extLst>
              <a:ext uri="{FF2B5EF4-FFF2-40B4-BE49-F238E27FC236}">
                <a16:creationId xmlns:a16="http://schemas.microsoft.com/office/drawing/2014/main" id="{13B49598-3633-F156-1BA1-1CD56771EBBD}"/>
              </a:ext>
            </a:extLst>
          </p:cNvPr>
          <p:cNvGraphicFramePr/>
          <p:nvPr/>
        </p:nvGraphicFramePr>
        <p:xfrm>
          <a:off x="457200" y="1646276"/>
          <a:ext cx="8782051" cy="385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Google Shape;586;p25">
            <a:extLst>
              <a:ext uri="{FF2B5EF4-FFF2-40B4-BE49-F238E27FC236}">
                <a16:creationId xmlns:a16="http://schemas.microsoft.com/office/drawing/2014/main" id="{9FD7C7BA-86A7-7D4F-0CC1-F1AA1A0296D1}"/>
              </a:ext>
            </a:extLst>
          </p:cNvPr>
          <p:cNvSpPr txBox="1"/>
          <p:nvPr/>
        </p:nvSpPr>
        <p:spPr>
          <a:xfrm>
            <a:off x="1685924" y="898906"/>
            <a:ext cx="6601865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 3 Summary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940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CBD18-4D57-EC68-D95E-D18AC6987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Important Factors When Selecting a Solution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3E9505-86D8-E084-7CE5-256E8B6C2370}"/>
              </a:ext>
            </a:extLst>
          </p:cNvPr>
          <p:cNvSpPr txBox="1"/>
          <p:nvPr/>
        </p:nvSpPr>
        <p:spPr>
          <a:xfrm>
            <a:off x="457200" y="5503956"/>
            <a:ext cx="8061158" cy="674544"/>
          </a:xfrm>
          <a:prstGeom prst="rect">
            <a:avLst/>
          </a:prstGeom>
          <a:noFill/>
        </p:spPr>
        <p:txBody>
          <a:bodyPr wrap="square" lIns="0" tIns="91440" rIns="91440" bIns="91440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= 63, Scope 3 Peer Group Members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Q25) 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Arial" panose="020B0604020202020204" pitchFamily="34" charset="0"/>
              </a:rPr>
              <a:t>W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hat are the top 3 capabilities you need in a digital solution to help you REPORT relevant data of your Scope 3 program?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Source: Scope 3 Peer Group. Digital Solutions Landscape and Adoption Survey, Dec 2023</a:t>
            </a:r>
          </a:p>
        </p:txBody>
      </p:sp>
      <p:graphicFrame>
        <p:nvGraphicFramePr>
          <p:cNvPr id="9" name="Google Shape;613;p27">
            <a:extLst>
              <a:ext uri="{FF2B5EF4-FFF2-40B4-BE49-F238E27FC236}">
                <a16:creationId xmlns:a16="http://schemas.microsoft.com/office/drawing/2014/main" id="{13B49598-3633-F156-1BA1-1CD56771EBBD}"/>
              </a:ext>
            </a:extLst>
          </p:cNvPr>
          <p:cNvGraphicFramePr/>
          <p:nvPr/>
        </p:nvGraphicFramePr>
        <p:xfrm>
          <a:off x="457200" y="1646276"/>
          <a:ext cx="8782051" cy="385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Google Shape;586;p25">
            <a:extLst>
              <a:ext uri="{FF2B5EF4-FFF2-40B4-BE49-F238E27FC236}">
                <a16:creationId xmlns:a16="http://schemas.microsoft.com/office/drawing/2014/main" id="{5B40FDD0-D823-0364-8D81-4C6B56F1F6FE}"/>
              </a:ext>
            </a:extLst>
          </p:cNvPr>
          <p:cNvSpPr txBox="1"/>
          <p:nvPr/>
        </p:nvSpPr>
        <p:spPr>
          <a:xfrm>
            <a:off x="1685924" y="829649"/>
            <a:ext cx="6601865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 3 Summary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82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E97FD2D1-2DF4-BD8D-C401-906E4D894954}"/>
              </a:ext>
            </a:extLst>
          </p:cNvPr>
          <p:cNvSpPr txBox="1">
            <a:spLocks/>
          </p:cNvSpPr>
          <p:nvPr/>
        </p:nvSpPr>
        <p:spPr>
          <a:xfrm>
            <a:off x="1685924" y="447675"/>
            <a:ext cx="10045827" cy="4512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610CC170-DF79-B4C8-6C07-A6C5E76EBFFD}"/>
              </a:ext>
            </a:extLst>
          </p:cNvPr>
          <p:cNvSpPr txBox="1">
            <a:spLocks/>
          </p:cNvSpPr>
          <p:nvPr/>
        </p:nvSpPr>
        <p:spPr>
          <a:xfrm>
            <a:off x="1685924" y="447674"/>
            <a:ext cx="10045827" cy="4512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What should you do next?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FD0DFA-2376-ACDE-22D4-E00BCD14802D}"/>
              </a:ext>
            </a:extLst>
          </p:cNvPr>
          <p:cNvSpPr txBox="1"/>
          <p:nvPr/>
        </p:nvSpPr>
        <p:spPr>
          <a:xfrm>
            <a:off x="1685924" y="1444927"/>
            <a:ext cx="983034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rtl="0" fontAlgn="base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2000" b="1" dirty="0">
                <a:latin typeface="Roboto" panose="02000000000000000000" pitchFamily="2" charset="0"/>
              </a:rPr>
              <a:t>Download all the slides &amp; templates that other Scope 3 Peer Group members have provided in </a:t>
            </a:r>
            <a:r>
              <a:rPr lang="en-GB" sz="2000" b="1" u="sng" dirty="0">
                <a:solidFill>
                  <a:schemeClr val="accent1"/>
                </a:solidFill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Dropbox folder</a:t>
            </a:r>
            <a:r>
              <a:rPr lang="en-GB" sz="2000" b="1" dirty="0">
                <a:latin typeface="Roboto" panose="02000000000000000000" pitchFamily="2" charset="0"/>
              </a:rPr>
              <a:t> </a:t>
            </a:r>
            <a:r>
              <a:rPr lang="en-GB" sz="2000" dirty="0">
                <a:latin typeface="Roboto" panose="02000000000000000000" pitchFamily="2" charset="0"/>
              </a:rPr>
              <a:t>(contact Oliver if you have any issues with the folder and need something sent another way). More content will be added before the end of February.</a:t>
            </a:r>
          </a:p>
          <a:p>
            <a:pPr marL="457200" indent="-457200" rtl="0" fontAlgn="base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GB" sz="2000" dirty="0">
              <a:latin typeface="Roboto" panose="02000000000000000000" pitchFamily="2" charset="0"/>
            </a:endParaRPr>
          </a:p>
          <a:p>
            <a:pPr marL="457200" indent="-457200" rtl="0" fontAlgn="base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2000" b="1" dirty="0">
                <a:latin typeface="Roboto" panose="02000000000000000000" pitchFamily="2" charset="0"/>
              </a:rPr>
              <a:t>Make sure you are attending the next virtual Scope 3 Peer Group meeting on the 28 February. Click </a:t>
            </a:r>
            <a:r>
              <a:rPr lang="en-GB" sz="2000" b="1" u="sng" dirty="0">
                <a:solidFill>
                  <a:schemeClr val="accent1"/>
                </a:solidFill>
                <a:latin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sz="2000" b="1" dirty="0">
                <a:latin typeface="Roboto" panose="02000000000000000000" pitchFamily="2" charset="0"/>
              </a:rPr>
              <a:t> to register.</a:t>
            </a:r>
            <a:r>
              <a:rPr lang="en-GB" sz="2000" dirty="0">
                <a:latin typeface="Roboto" panose="02000000000000000000" pitchFamily="2" charset="0"/>
              </a:rPr>
              <a:t> We will discuss the outputs and next steps.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2000" dirty="0">
              <a:latin typeface="Roboto" panose="02000000000000000000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latin typeface="Roboto" panose="02000000000000000000" pitchFamily="2" charset="0"/>
              </a:rPr>
              <a:t>3.	</a:t>
            </a:r>
            <a:r>
              <a:rPr lang="en-GB" sz="2000" b="1" dirty="0">
                <a:latin typeface="Roboto" panose="02000000000000000000" pitchFamily="2" charset="0"/>
              </a:rPr>
              <a:t>Join us and/or invite colleagues to our next in-person meetings in</a:t>
            </a:r>
            <a:r>
              <a:rPr lang="en-GB" sz="2000" dirty="0">
                <a:latin typeface="Roboto" panose="02000000000000000000" pitchFamily="2" charset="0"/>
              </a:rPr>
              <a:t> 			</a:t>
            </a:r>
            <a:r>
              <a:rPr lang="en-GB" sz="2000" b="1" u="sng" dirty="0">
                <a:solidFill>
                  <a:schemeClr val="accent1"/>
                </a:solidFill>
                <a:latin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Chicago on 26-27 June</a:t>
            </a:r>
            <a:r>
              <a:rPr lang="en-GB" sz="2000" b="1" dirty="0">
                <a:solidFill>
                  <a:schemeClr val="accent1"/>
                </a:solidFill>
                <a:latin typeface="Roboto" panose="02000000000000000000" pitchFamily="2" charset="0"/>
              </a:rPr>
              <a:t> </a:t>
            </a:r>
            <a:r>
              <a:rPr lang="en-GB" sz="2000" dirty="0">
                <a:latin typeface="Roboto" panose="02000000000000000000" pitchFamily="2" charset="0"/>
              </a:rPr>
              <a:t>OR reserve your seat ASAP for </a:t>
            </a:r>
            <a:r>
              <a:rPr lang="en-GB" sz="2000" b="1" u="sng" dirty="0">
                <a:solidFill>
                  <a:schemeClr val="accent1"/>
                </a:solidFill>
                <a:latin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29-30 January in London</a:t>
            </a:r>
            <a:r>
              <a:rPr lang="en-GB" sz="2000" dirty="0">
                <a:latin typeface="Roboto" panose="02000000000000000000" pitchFamily="2" charset="0"/>
              </a:rPr>
              <a:t>. 	Those that book now and attended this year will 	get the biggest discount and 	priority.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2000" dirty="0">
              <a:latin typeface="Roboto" panose="02000000000000000000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latin typeface="Roboto" panose="02000000000000000000" pitchFamily="2" charset="0"/>
              </a:rPr>
              <a:t>4.	</a:t>
            </a:r>
            <a:r>
              <a:rPr lang="en-GB" sz="2000" b="1" dirty="0">
                <a:latin typeface="Roboto" panose="02000000000000000000" pitchFamily="2" charset="0"/>
              </a:rPr>
              <a:t>Take the free Benchmark again ASAP: </a:t>
            </a:r>
            <a:r>
              <a:rPr lang="en-GB" sz="2000" b="1" dirty="0">
                <a:solidFill>
                  <a:schemeClr val="accent1"/>
                </a:solidFill>
                <a:latin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www.scope3benchmark.com</a:t>
            </a:r>
            <a:r>
              <a:rPr lang="en-GB" sz="2000" b="1" dirty="0">
                <a:solidFill>
                  <a:schemeClr val="accent1"/>
                </a:solidFill>
                <a:latin typeface="Roboto" panose="02000000000000000000" pitchFamily="2" charset="0"/>
              </a:rPr>
              <a:t> </a:t>
            </a:r>
            <a:r>
              <a:rPr lang="en-GB" sz="2000" dirty="0">
                <a:latin typeface="Roboto" panose="02000000000000000000" pitchFamily="2" charset="0"/>
              </a:rPr>
              <a:t>and keep an 	eye on </a:t>
            </a:r>
            <a:r>
              <a:rPr lang="en-GB" sz="2000" b="1" u="sng" dirty="0">
                <a:solidFill>
                  <a:schemeClr val="accent1"/>
                </a:solidFill>
                <a:latin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www.scope3peergroup.</a:t>
            </a:r>
            <a:r>
              <a:rPr lang="en-GB" sz="2000" b="1" dirty="0">
                <a:solidFill>
                  <a:schemeClr val="accent1"/>
                </a:solidFill>
                <a:latin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en-GB" sz="2000" dirty="0">
                <a:latin typeface="Roboto" panose="02000000000000000000" pitchFamily="2" charset="0"/>
              </a:rPr>
              <a:t>. </a:t>
            </a:r>
            <a:r>
              <a:rPr lang="en-GB" sz="2000" dirty="0">
                <a:latin typeface="Roboto" panose="02000000000000000000" pitchFamily="2" charset="0"/>
                <a:hlinkClick r:id="rId6"/>
              </a:rPr>
              <a:t>Get in touch with Oliver</a:t>
            </a:r>
            <a:r>
              <a:rPr lang="en-GB" sz="2000" dirty="0">
                <a:latin typeface="Roboto" panose="02000000000000000000" pitchFamily="2" charset="0"/>
              </a:rPr>
              <a:t> if you have any 	questions at all. Let’s make much faster and more confident progress in 2024!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2000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60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8F7AAC-BE47-1218-6C73-15B330BE6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Procurement Engagement Questions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4C4A6D-3FB4-AC33-8A7C-88EC74500DAE}"/>
              </a:ext>
            </a:extLst>
          </p:cNvPr>
          <p:cNvSpPr txBox="1"/>
          <p:nvPr/>
        </p:nvSpPr>
        <p:spPr>
          <a:xfrm>
            <a:off x="1598024" y="1266670"/>
            <a:ext cx="583147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	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do you define and communicate the roles 	of Procurement and Sustainability, especially 	when it's not seen as a priority, and secure budget?</a:t>
            </a:r>
          </a:p>
          <a:p>
            <a:endParaRPr lang="en-GB" i="0" dirty="0">
              <a:solidFill>
                <a:srgbClr val="37415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	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is the size and structure of your procurement 	&amp; sustainability teams and 	resource? </a:t>
            </a:r>
          </a:p>
          <a:p>
            <a:endParaRPr lang="en-GB" i="0" dirty="0">
              <a:solidFill>
                <a:srgbClr val="37415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</a:t>
            </a:r>
            <a:r>
              <a:rPr lang="en-GB" b="1" i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tools and enablers are utilized in 	procurement, and how do you influence suppliers, 	when you have less leverage?</a:t>
            </a:r>
          </a:p>
          <a:p>
            <a:endParaRPr lang="en-GB" i="0" dirty="0">
              <a:solidFill>
                <a:srgbClr val="37415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</a:t>
            </a:r>
            <a:r>
              <a:rPr lang="en-GB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do you credibly embed sustainability into 	procurement 	processes and help them </a:t>
            </a:r>
            <a:r>
              <a:rPr lang="en-GB" dirty="0">
                <a:solidFill>
                  <a:srgbClr val="374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own 	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emissions savings alongside cost?</a:t>
            </a:r>
          </a:p>
          <a:p>
            <a:endParaRPr lang="en-GB" i="0" dirty="0">
              <a:solidFill>
                <a:srgbClr val="37415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	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incentives are in place for buyers? How are 	you planning to integrate </a:t>
            </a:r>
            <a:r>
              <a:rPr lang="en-GB" dirty="0">
                <a:solidFill>
                  <a:srgbClr val="374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carbon 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into procurement 	decisions? </a:t>
            </a:r>
            <a:r>
              <a:rPr lang="en-GB" dirty="0">
                <a:solidFill>
                  <a:srgbClr val="374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hat metrics are incorporated into 	supplier selection processes?</a:t>
            </a:r>
          </a:p>
          <a:p>
            <a:endParaRPr lang="en-GB" i="0" dirty="0">
              <a:solidFill>
                <a:srgbClr val="374151"/>
              </a:solidFill>
              <a:effectLst/>
              <a:latin typeface="Söhne"/>
            </a:endParaRPr>
          </a:p>
        </p:txBody>
      </p:sp>
      <p:pic>
        <p:nvPicPr>
          <p:cNvPr id="10" name="Picture 9" descr="A close-up of two arm wrestling&#10;&#10;Description automatically generated">
            <a:extLst>
              <a:ext uri="{FF2B5EF4-FFF2-40B4-BE49-F238E27FC236}">
                <a16:creationId xmlns:a16="http://schemas.microsoft.com/office/drawing/2014/main" id="{BE8AB71B-955A-7250-942D-A6B372534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988" y="1266670"/>
            <a:ext cx="3946763" cy="2831250"/>
          </a:xfrm>
          <a:prstGeom prst="rect">
            <a:avLst/>
          </a:prstGeom>
        </p:spPr>
      </p:pic>
      <p:pic>
        <p:nvPicPr>
          <p:cNvPr id="2" name="Picture 1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6AAF2BE-A444-B8A7-F115-A6858983D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988" y="4097920"/>
            <a:ext cx="3951515" cy="26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2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8F7AAC-BE47-1218-6C73-15B330BE6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Procurement Engagement Questions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4C4A6D-3FB4-AC33-8A7C-88EC74500DAE}"/>
              </a:ext>
            </a:extLst>
          </p:cNvPr>
          <p:cNvSpPr txBox="1"/>
          <p:nvPr/>
        </p:nvSpPr>
        <p:spPr>
          <a:xfrm>
            <a:off x="1598024" y="1266670"/>
            <a:ext cx="583147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	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do you define and communicate the roles 	of Procurement and Sustainability, especially 	when it's not seen as a priority, and secure budget?</a:t>
            </a:r>
          </a:p>
          <a:p>
            <a:endParaRPr lang="en-GB" i="0" dirty="0">
              <a:solidFill>
                <a:srgbClr val="37415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	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is the size and structure of your procurement 	&amp; sustainability teams and 	resource? </a:t>
            </a:r>
          </a:p>
          <a:p>
            <a:endParaRPr lang="en-GB" i="0" dirty="0">
              <a:solidFill>
                <a:srgbClr val="37415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</a:t>
            </a:r>
            <a:r>
              <a:rPr lang="en-GB" b="1" i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tools and enablers are utilized in 	procurement, and how do you influence suppliers, 	when you have less leverage?</a:t>
            </a:r>
          </a:p>
          <a:p>
            <a:endParaRPr lang="en-GB" i="0" dirty="0">
              <a:solidFill>
                <a:srgbClr val="37415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</a:t>
            </a:r>
            <a:r>
              <a:rPr lang="en-GB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do you credibly embed sustainability into 	procurement 	processes and help them </a:t>
            </a:r>
            <a:r>
              <a:rPr lang="en-GB" dirty="0">
                <a:solidFill>
                  <a:srgbClr val="374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own 	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emissions savings alongside cost?</a:t>
            </a:r>
          </a:p>
          <a:p>
            <a:endParaRPr lang="en-GB" i="0" dirty="0">
              <a:solidFill>
                <a:srgbClr val="37415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	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incentives are in place for buyers? How are 	you planning to integrate </a:t>
            </a:r>
            <a:r>
              <a:rPr lang="en-GB" dirty="0">
                <a:solidFill>
                  <a:srgbClr val="374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carbon 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into procurement 	decisions? </a:t>
            </a:r>
            <a:r>
              <a:rPr lang="en-GB" dirty="0">
                <a:solidFill>
                  <a:srgbClr val="374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hat metrics are incorporated into 	supplier selection processes?</a:t>
            </a:r>
          </a:p>
          <a:p>
            <a:endParaRPr lang="en-GB" i="0" dirty="0">
              <a:solidFill>
                <a:srgbClr val="374151"/>
              </a:solidFill>
              <a:effectLst/>
              <a:latin typeface="Söhne"/>
            </a:endParaRPr>
          </a:p>
        </p:txBody>
      </p:sp>
      <p:pic>
        <p:nvPicPr>
          <p:cNvPr id="10" name="Picture 9" descr="A close-up of two arm wrestling&#10;&#10;Description automatically generated">
            <a:extLst>
              <a:ext uri="{FF2B5EF4-FFF2-40B4-BE49-F238E27FC236}">
                <a16:creationId xmlns:a16="http://schemas.microsoft.com/office/drawing/2014/main" id="{BE8AB71B-955A-7250-942D-A6B372534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988" y="1266670"/>
            <a:ext cx="3946763" cy="2831250"/>
          </a:xfrm>
          <a:prstGeom prst="rect">
            <a:avLst/>
          </a:prstGeom>
        </p:spPr>
      </p:pic>
      <p:pic>
        <p:nvPicPr>
          <p:cNvPr id="2" name="Picture 1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6AAF2BE-A444-B8A7-F115-A6858983D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988" y="4097920"/>
            <a:ext cx="3951515" cy="26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9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E97FD2D1-2DF4-BD8D-C401-906E4D894954}"/>
              </a:ext>
            </a:extLst>
          </p:cNvPr>
          <p:cNvSpPr txBox="1">
            <a:spLocks/>
          </p:cNvSpPr>
          <p:nvPr/>
        </p:nvSpPr>
        <p:spPr>
          <a:xfrm>
            <a:off x="1685924" y="447675"/>
            <a:ext cx="10045827" cy="4512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610CC170-DF79-B4C8-6C07-A6C5E76EBFFD}"/>
              </a:ext>
            </a:extLst>
          </p:cNvPr>
          <p:cNvSpPr txBox="1">
            <a:spLocks/>
          </p:cNvSpPr>
          <p:nvPr/>
        </p:nvSpPr>
        <p:spPr>
          <a:xfrm>
            <a:off x="1685924" y="447674"/>
            <a:ext cx="10045827" cy="4512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What should you do next?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FD0DFA-2376-ACDE-22D4-E00BCD14802D}"/>
              </a:ext>
            </a:extLst>
          </p:cNvPr>
          <p:cNvSpPr txBox="1"/>
          <p:nvPr/>
        </p:nvSpPr>
        <p:spPr>
          <a:xfrm>
            <a:off x="1685924" y="1444927"/>
            <a:ext cx="983034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rtl="0" fontAlgn="base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2000" b="1" dirty="0">
                <a:latin typeface="Roboto" panose="02000000000000000000" pitchFamily="2" charset="0"/>
              </a:rPr>
              <a:t>Download all the slides &amp; templates that other Scope 3 Peer Group members have provided in </a:t>
            </a:r>
            <a:r>
              <a:rPr lang="en-GB" sz="2000" b="1" u="sng" dirty="0">
                <a:solidFill>
                  <a:schemeClr val="accent1"/>
                </a:solidFill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Dropbox folder</a:t>
            </a:r>
            <a:r>
              <a:rPr lang="en-GB" sz="2000" b="1" dirty="0">
                <a:latin typeface="Roboto" panose="02000000000000000000" pitchFamily="2" charset="0"/>
              </a:rPr>
              <a:t> </a:t>
            </a:r>
            <a:r>
              <a:rPr lang="en-GB" sz="2000" dirty="0">
                <a:latin typeface="Roboto" panose="02000000000000000000" pitchFamily="2" charset="0"/>
              </a:rPr>
              <a:t>(contact Oliver if you have any issues with the folder and need something sent another way). More content will be added before the end of February.</a:t>
            </a:r>
          </a:p>
          <a:p>
            <a:pPr marL="457200" indent="-457200" rtl="0" fontAlgn="base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GB" sz="2000" dirty="0">
              <a:latin typeface="Roboto" panose="02000000000000000000" pitchFamily="2" charset="0"/>
            </a:endParaRPr>
          </a:p>
          <a:p>
            <a:pPr marL="457200" indent="-457200" rtl="0" fontAlgn="base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2000" b="1" dirty="0">
                <a:latin typeface="Roboto" panose="02000000000000000000" pitchFamily="2" charset="0"/>
              </a:rPr>
              <a:t>Make sure you are attending the next virtual Scope 3 Peer Group meeting on the 28 February. Click </a:t>
            </a:r>
            <a:r>
              <a:rPr lang="en-GB" sz="2000" b="1" u="sng" dirty="0">
                <a:solidFill>
                  <a:schemeClr val="accent1"/>
                </a:solidFill>
                <a:latin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sz="2000" b="1" dirty="0">
                <a:latin typeface="Roboto" panose="02000000000000000000" pitchFamily="2" charset="0"/>
              </a:rPr>
              <a:t> to register.</a:t>
            </a:r>
            <a:r>
              <a:rPr lang="en-GB" sz="2000" dirty="0">
                <a:latin typeface="Roboto" panose="02000000000000000000" pitchFamily="2" charset="0"/>
              </a:rPr>
              <a:t> We will discuss the outputs and next steps.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2000" dirty="0">
              <a:latin typeface="Roboto" panose="02000000000000000000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latin typeface="Roboto" panose="02000000000000000000" pitchFamily="2" charset="0"/>
              </a:rPr>
              <a:t>3.	</a:t>
            </a:r>
            <a:r>
              <a:rPr lang="en-GB" sz="2000" b="1" dirty="0">
                <a:latin typeface="Roboto" panose="02000000000000000000" pitchFamily="2" charset="0"/>
              </a:rPr>
              <a:t>Join us and/or invite colleagues to our next in-person meetings in</a:t>
            </a:r>
            <a:r>
              <a:rPr lang="en-GB" sz="2000" dirty="0">
                <a:latin typeface="Roboto" panose="02000000000000000000" pitchFamily="2" charset="0"/>
              </a:rPr>
              <a:t> 			</a:t>
            </a:r>
            <a:r>
              <a:rPr lang="en-GB" sz="2000" b="1" u="sng" dirty="0">
                <a:solidFill>
                  <a:schemeClr val="accent1"/>
                </a:solidFill>
                <a:latin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Chicago on 26-27 June</a:t>
            </a:r>
            <a:r>
              <a:rPr lang="en-GB" sz="2000" b="1" dirty="0">
                <a:solidFill>
                  <a:schemeClr val="accent1"/>
                </a:solidFill>
                <a:latin typeface="Roboto" panose="02000000000000000000" pitchFamily="2" charset="0"/>
              </a:rPr>
              <a:t> </a:t>
            </a:r>
            <a:r>
              <a:rPr lang="en-GB" sz="2000" dirty="0">
                <a:latin typeface="Roboto" panose="02000000000000000000" pitchFamily="2" charset="0"/>
              </a:rPr>
              <a:t>OR reserve your seat ASAP for </a:t>
            </a:r>
            <a:r>
              <a:rPr lang="en-GB" sz="2000" b="1" u="sng" dirty="0">
                <a:solidFill>
                  <a:schemeClr val="accent1"/>
                </a:solidFill>
                <a:latin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29-30 January in London</a:t>
            </a:r>
            <a:r>
              <a:rPr lang="en-GB" sz="2000" dirty="0">
                <a:latin typeface="Roboto" panose="02000000000000000000" pitchFamily="2" charset="0"/>
              </a:rPr>
              <a:t>. 	Those that book now and attended this year will 	get the biggest discount and 	priority.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2000" dirty="0">
              <a:latin typeface="Roboto" panose="02000000000000000000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latin typeface="Roboto" panose="02000000000000000000" pitchFamily="2" charset="0"/>
              </a:rPr>
              <a:t>4.	</a:t>
            </a:r>
            <a:r>
              <a:rPr lang="en-GB" sz="2000" b="1" dirty="0">
                <a:latin typeface="Roboto" panose="02000000000000000000" pitchFamily="2" charset="0"/>
              </a:rPr>
              <a:t>Take the free Benchmark again ASAP: </a:t>
            </a:r>
            <a:r>
              <a:rPr lang="en-GB" sz="2000" b="1" dirty="0">
                <a:solidFill>
                  <a:schemeClr val="accent1"/>
                </a:solidFill>
                <a:latin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www.scope3benchmark.com</a:t>
            </a:r>
            <a:r>
              <a:rPr lang="en-GB" sz="2000" b="1" dirty="0">
                <a:solidFill>
                  <a:schemeClr val="accent1"/>
                </a:solidFill>
                <a:latin typeface="Roboto" panose="02000000000000000000" pitchFamily="2" charset="0"/>
              </a:rPr>
              <a:t> </a:t>
            </a:r>
            <a:r>
              <a:rPr lang="en-GB" sz="2000" dirty="0">
                <a:latin typeface="Roboto" panose="02000000000000000000" pitchFamily="2" charset="0"/>
              </a:rPr>
              <a:t>and keep an 	eye on </a:t>
            </a:r>
            <a:r>
              <a:rPr lang="en-GB" sz="2000" b="1" u="sng" dirty="0">
                <a:solidFill>
                  <a:schemeClr val="accent1"/>
                </a:solidFill>
                <a:latin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www.scope3peergroup.</a:t>
            </a:r>
            <a:r>
              <a:rPr lang="en-GB" sz="2000" b="1" dirty="0">
                <a:solidFill>
                  <a:schemeClr val="accent1"/>
                </a:solidFill>
                <a:latin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en-GB" sz="2000" dirty="0">
                <a:latin typeface="Roboto" panose="02000000000000000000" pitchFamily="2" charset="0"/>
              </a:rPr>
              <a:t>. </a:t>
            </a:r>
            <a:r>
              <a:rPr lang="en-GB" sz="2000" dirty="0">
                <a:latin typeface="Roboto" panose="02000000000000000000" pitchFamily="2" charset="0"/>
                <a:hlinkClick r:id="rId6"/>
              </a:rPr>
              <a:t>Get in touch with Oliver</a:t>
            </a:r>
            <a:r>
              <a:rPr lang="en-GB" sz="2000" dirty="0">
                <a:latin typeface="Roboto" panose="02000000000000000000" pitchFamily="2" charset="0"/>
              </a:rPr>
              <a:t> if you have any 	questions at all. Let’s make much faster and more confident progress in 2024!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2000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34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735D90-4FFE-8261-7C42-3FEAC5D1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holding a newspaper&#10;&#10;Description automatically generated">
            <a:extLst>
              <a:ext uri="{FF2B5EF4-FFF2-40B4-BE49-F238E27FC236}">
                <a16:creationId xmlns:a16="http://schemas.microsoft.com/office/drawing/2014/main" id="{9D765506-BA0F-381F-8B6F-72C592D17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1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87F2E8A-7824-22B3-A6E9-E0509EE8A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260" y="3268513"/>
            <a:ext cx="10045827" cy="451231"/>
          </a:xfrm>
        </p:spPr>
        <p:txBody>
          <a:bodyPr/>
          <a:lstStyle/>
          <a:p>
            <a:pPr algn="ctr"/>
            <a:r>
              <a:rPr lang="en-GB" dirty="0"/>
              <a:t>WELCOME!</a:t>
            </a:r>
          </a:p>
        </p:txBody>
      </p:sp>
      <p:pic>
        <p:nvPicPr>
          <p:cNvPr id="16" name="Picture 15" descr="A hand with a tree painted on it&#10;&#10;Description automatically generated">
            <a:extLst>
              <a:ext uri="{FF2B5EF4-FFF2-40B4-BE49-F238E27FC236}">
                <a16:creationId xmlns:a16="http://schemas.microsoft.com/office/drawing/2014/main" id="{480D4CA5-2C48-6EDE-8B7F-AA57BA61F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90" y="1647576"/>
            <a:ext cx="6592220" cy="3562847"/>
          </a:xfrm>
          <a:prstGeom prst="rect">
            <a:avLst/>
          </a:prstGeom>
        </p:spPr>
      </p:pic>
      <p:pic>
        <p:nvPicPr>
          <p:cNvPr id="3" name="Picture 2" descr="A group of people's names&#10;&#10;Description automatically generated">
            <a:extLst>
              <a:ext uri="{FF2B5EF4-FFF2-40B4-BE49-F238E27FC236}">
                <a16:creationId xmlns:a16="http://schemas.microsoft.com/office/drawing/2014/main" id="{623CA5AD-6FE9-8E92-AFCD-D240B4CA2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679" y="1004696"/>
            <a:ext cx="9110947" cy="5853304"/>
          </a:xfrm>
          <a:prstGeom prst="rect">
            <a:avLst/>
          </a:prstGeom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C6F60234-4971-C7D2-9459-A9EE6A8B80D4}"/>
              </a:ext>
            </a:extLst>
          </p:cNvPr>
          <p:cNvSpPr txBox="1">
            <a:spLocks/>
          </p:cNvSpPr>
          <p:nvPr/>
        </p:nvSpPr>
        <p:spPr>
          <a:xfrm>
            <a:off x="1685924" y="447674"/>
            <a:ext cx="10045827" cy="4512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Who was there?</a:t>
            </a:r>
          </a:p>
        </p:txBody>
      </p:sp>
    </p:spTree>
    <p:extLst>
      <p:ext uri="{BB962C8B-B14F-4D97-AF65-F5344CB8AC3E}">
        <p14:creationId xmlns:p14="http://schemas.microsoft.com/office/powerpoint/2010/main" val="398615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8F7AAC-BE47-1218-6C73-15B330BE6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Summary of Everyone’s Scope 3 Challenges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4C4A6D-3FB4-AC33-8A7C-88EC74500DAE}"/>
              </a:ext>
            </a:extLst>
          </p:cNvPr>
          <p:cNvSpPr txBox="1"/>
          <p:nvPr/>
        </p:nvSpPr>
        <p:spPr>
          <a:xfrm>
            <a:off x="1685924" y="1278426"/>
            <a:ext cx="8246679" cy="5239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chemeClr val="accent1"/>
                </a:solidFill>
                <a:latin typeface="Roboto" panose="02000000000000000000" pitchFamily="2" charset="0"/>
              </a:rPr>
              <a:t>1.	</a:t>
            </a:r>
            <a:r>
              <a:rPr lang="en-GB" sz="1400" b="1" i="0" u="none" strike="noStrike" dirty="0">
                <a:solidFill>
                  <a:srgbClr val="374151"/>
                </a:solidFill>
                <a:effectLst/>
                <a:latin typeface="Roboto" panose="02000000000000000000" pitchFamily="2" charset="0"/>
              </a:rPr>
              <a:t>Scope 3 Integration and Engagement: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rgbClr val="374151"/>
                </a:solidFill>
                <a:effectLst/>
                <a:latin typeface="Roboto" panose="02000000000000000000" pitchFamily="2" charset="0"/>
              </a:rPr>
              <a:t>Integrating scope 3 in sourcing decisions despite unreliability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rgbClr val="374151"/>
                </a:solidFill>
                <a:effectLst/>
                <a:latin typeface="Roboto" panose="02000000000000000000" pitchFamily="2" charset="0"/>
              </a:rPr>
              <a:t>Challenges in operationalizing the Scope 3 strategy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rgbClr val="374151"/>
                </a:solidFill>
                <a:effectLst/>
                <a:latin typeface="Roboto" panose="02000000000000000000" pitchFamily="2" charset="0"/>
              </a:rPr>
              <a:t>Scaling up scope 3 engagement and reduction tracking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rgbClr val="374151"/>
                </a:solidFill>
                <a:effectLst/>
                <a:latin typeface="Roboto" panose="02000000000000000000" pitchFamily="2" charset="0"/>
              </a:rPr>
              <a:t>Transforming procurement functions to tackle scope 3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1400" b="1" i="0" u="none" strike="noStrike" dirty="0">
              <a:solidFill>
                <a:srgbClr val="374151"/>
              </a:solidFill>
              <a:effectLst/>
              <a:latin typeface="Roboto" panose="02000000000000000000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GB" sz="1400" b="1" i="0" u="none" strike="noStrike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2.	</a:t>
            </a:r>
            <a:r>
              <a:rPr lang="en-GB" sz="1400" b="1" i="0" u="none" strike="noStrike" dirty="0">
                <a:solidFill>
                  <a:srgbClr val="374151"/>
                </a:solidFill>
                <a:effectLst/>
                <a:latin typeface="Roboto" panose="02000000000000000000" pitchFamily="2" charset="0"/>
              </a:rPr>
              <a:t>Supplier Engagement and Collaboration: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rgbClr val="374151"/>
                </a:solidFill>
                <a:effectLst/>
                <a:latin typeface="Roboto" panose="02000000000000000000" pitchFamily="2" charset="0"/>
              </a:rPr>
              <a:t>Difficulty in engaging small suppliers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rgbClr val="374151"/>
                </a:solidFill>
                <a:effectLst/>
                <a:latin typeface="Roboto" panose="02000000000000000000" pitchFamily="2" charset="0"/>
              </a:rPr>
              <a:t>Ensuring engagement of low-maturity suppliers on sustainability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rgbClr val="374151"/>
                </a:solidFill>
                <a:effectLst/>
                <a:latin typeface="Roboto" panose="02000000000000000000" pitchFamily="2" charset="0"/>
              </a:rPr>
              <a:t>Strategies for influencing suppliers to reduce GHG emissions</a:t>
            </a:r>
          </a:p>
          <a:p>
            <a:pPr rtl="0" fontAlgn="base">
              <a:spcBef>
                <a:spcPts val="1500"/>
              </a:spcBef>
              <a:spcAft>
                <a:spcPts val="0"/>
              </a:spcAft>
            </a:pPr>
            <a:r>
              <a:rPr lang="en-GB" sz="1400" b="1" i="0" u="none" strike="noStrike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3.	</a:t>
            </a:r>
            <a:r>
              <a:rPr lang="en-GB" sz="1400" b="1" i="0" u="none" strike="noStrike" dirty="0">
                <a:solidFill>
                  <a:srgbClr val="374151"/>
                </a:solidFill>
                <a:effectLst/>
                <a:latin typeface="Roboto" panose="02000000000000000000" pitchFamily="2" charset="0"/>
              </a:rPr>
              <a:t>Data Management and Accuracy: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rgbClr val="374151"/>
                </a:solidFill>
                <a:effectLst/>
                <a:latin typeface="Roboto" panose="02000000000000000000" pitchFamily="2" charset="0"/>
              </a:rPr>
              <a:t>Validation of primary data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rgbClr val="374151"/>
                </a:solidFill>
                <a:effectLst/>
                <a:latin typeface="Roboto" panose="02000000000000000000" pitchFamily="2" charset="0"/>
              </a:rPr>
              <a:t>Challenges with data disclosure and action plans of suppliers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rgbClr val="374151"/>
                </a:solidFill>
                <a:effectLst/>
                <a:latin typeface="Roboto" panose="02000000000000000000" pitchFamily="2" charset="0"/>
              </a:rPr>
              <a:t>Lack of accurate and meaningful data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374151"/>
                </a:solidFill>
                <a:latin typeface="Roboto" panose="02000000000000000000" pitchFamily="2" charset="0"/>
              </a:rPr>
              <a:t>	</a:t>
            </a:r>
            <a:endParaRPr lang="en-GB" sz="1400" b="0" i="0" u="none" strike="noStrike" dirty="0">
              <a:solidFill>
                <a:srgbClr val="374151"/>
              </a:solidFill>
              <a:effectLst/>
              <a:latin typeface="Roboto" panose="02000000000000000000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chemeClr val="accent1"/>
                </a:solidFill>
                <a:latin typeface="Roboto" panose="02000000000000000000" pitchFamily="2" charset="0"/>
              </a:rPr>
              <a:t>4.	</a:t>
            </a:r>
            <a:r>
              <a:rPr lang="en-GB" sz="1400" b="1" i="0" u="none" strike="noStrike" dirty="0">
                <a:solidFill>
                  <a:srgbClr val="374151"/>
                </a:solidFill>
                <a:effectLst/>
                <a:latin typeface="Roboto" panose="02000000000000000000" pitchFamily="2" charset="0"/>
              </a:rPr>
              <a:t>Decarbonization Strategies: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rgbClr val="374151"/>
                </a:solidFill>
                <a:effectLst/>
                <a:latin typeface="Roboto" panose="02000000000000000000" pitchFamily="2" charset="0"/>
              </a:rPr>
              <a:t>Decarbonizing ingredients and engaging the supply chain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rgbClr val="374151"/>
                </a:solidFill>
                <a:effectLst/>
                <a:latin typeface="Roboto" panose="02000000000000000000" pitchFamily="2" charset="0"/>
              </a:rPr>
              <a:t>Decarbonization of supply chain facilities</a:t>
            </a:r>
          </a:p>
          <a:p>
            <a:pPr lvl="1" rtl="0" fontAlgn="base">
              <a:spcBef>
                <a:spcPts val="0"/>
              </a:spcBef>
              <a:spcAft>
                <a:spcPts val="0"/>
              </a:spcAft>
            </a:pPr>
            <a:endParaRPr lang="en-GB" sz="1400" b="0" i="0" u="none" strike="noStrike" dirty="0">
              <a:solidFill>
                <a:schemeClr val="accent1"/>
              </a:solidFill>
              <a:effectLst/>
              <a:latin typeface="Roboto" panose="02000000000000000000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chemeClr val="accent1"/>
                </a:solidFill>
                <a:latin typeface="Roboto" panose="02000000000000000000" pitchFamily="2" charset="0"/>
              </a:rPr>
              <a:t>5.	</a:t>
            </a:r>
            <a:r>
              <a:rPr lang="en-GB" sz="1400" b="1" i="0" u="none" strike="noStrike" dirty="0">
                <a:solidFill>
                  <a:srgbClr val="374151"/>
                </a:solidFill>
                <a:effectLst/>
                <a:latin typeface="Roboto" panose="02000000000000000000" pitchFamily="2" charset="0"/>
              </a:rPr>
              <a:t>Tools, Resources, and Standardization: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rgbClr val="374151"/>
                </a:solidFill>
                <a:effectLst/>
                <a:latin typeface="Roboto" panose="02000000000000000000" pitchFamily="2" charset="0"/>
              </a:rPr>
              <a:t>Need for integrated tools and collaboration toolsets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rgbClr val="374151"/>
                </a:solidFill>
                <a:effectLst/>
                <a:latin typeface="Roboto" panose="02000000000000000000" pitchFamily="2" charset="0"/>
              </a:rPr>
              <a:t>Assessing, comparing, and benchmarking existing solution providers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rgbClr val="374151"/>
                </a:solidFill>
                <a:effectLst/>
                <a:latin typeface="Roboto" panose="02000000000000000000" pitchFamily="2" charset="0"/>
              </a:rPr>
              <a:t>Identifying quick wins to decarbonize scope 3</a:t>
            </a:r>
          </a:p>
        </p:txBody>
      </p:sp>
    </p:spTree>
    <p:extLst>
      <p:ext uri="{BB962C8B-B14F-4D97-AF65-F5344CB8AC3E}">
        <p14:creationId xmlns:p14="http://schemas.microsoft.com/office/powerpoint/2010/main" val="59265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8F7AAC-BE47-1218-6C73-15B330BE6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Key Success Factors to a Scope 3 Strategy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4C4A6D-3FB4-AC33-8A7C-88EC74500DAE}"/>
              </a:ext>
            </a:extLst>
          </p:cNvPr>
          <p:cNvSpPr txBox="1"/>
          <p:nvPr/>
        </p:nvSpPr>
        <p:spPr>
          <a:xfrm>
            <a:off x="1685923" y="1249578"/>
            <a:ext cx="939137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i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 1</a:t>
            </a:r>
            <a:r>
              <a:rPr lang="en-GB" sz="1400" b="0" i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</a:t>
            </a:r>
            <a:r>
              <a:rPr lang="en-GB" sz="140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Have a strategic scope 3 goal for the organisation - with clear metrics for tracking progress and embed it 		within procurement's goals</a:t>
            </a:r>
          </a:p>
          <a:p>
            <a:pPr marL="342900" indent="-342900">
              <a:buAutoNum type="arabicPeriod"/>
            </a:pPr>
            <a:endParaRPr lang="en-GB" sz="1400" i="0" dirty="0">
              <a:solidFill>
                <a:srgbClr val="37415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 2	</a:t>
            </a:r>
            <a:r>
              <a:rPr lang="en-GB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en-GB" sz="140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Cascade the strategic scope 3 goal into your business units and internal clients' goals</a:t>
            </a:r>
          </a:p>
          <a:p>
            <a:pPr marL="342900" indent="-342900">
              <a:buAutoNum type="arabicPeriod"/>
            </a:pPr>
            <a:endParaRPr lang="en-GB" sz="1400" i="0" dirty="0">
              <a:solidFill>
                <a:srgbClr val="37415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 3	</a:t>
            </a:r>
            <a:r>
              <a:rPr lang="en-GB" sz="1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en-GB" sz="140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Ensure there is sustainability resource </a:t>
            </a:r>
            <a:r>
              <a:rPr lang="en-GB" sz="1400" i="0" u="sng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inside</a:t>
            </a:r>
            <a:r>
              <a:rPr lang="en-GB" sz="140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procurement and buyer responsibility for their suppliers’ </a:t>
            </a:r>
            <a:r>
              <a:rPr lang="en-GB" sz="1400" dirty="0">
                <a:solidFill>
                  <a:srgbClr val="374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</a:t>
            </a:r>
            <a:r>
              <a:rPr lang="en-GB" sz="140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climate performance</a:t>
            </a:r>
          </a:p>
          <a:p>
            <a:pPr marL="342900" indent="-342900">
              <a:buAutoNum type="arabicPeriod"/>
            </a:pPr>
            <a:endParaRPr lang="en-GB" sz="1400" i="0" dirty="0">
              <a:solidFill>
                <a:srgbClr val="37415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 4	</a:t>
            </a:r>
            <a:r>
              <a:rPr lang="en-GB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en-GB" sz="140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Choose a measure with suppliers that is meaningful to them </a:t>
            </a:r>
            <a:r>
              <a:rPr lang="en-GB" sz="1400" i="0" u="sng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</a:t>
            </a:r>
            <a:r>
              <a:rPr lang="en-GB" sz="140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your procurement team</a:t>
            </a:r>
          </a:p>
          <a:p>
            <a:pPr marL="342900" indent="-342900">
              <a:buAutoNum type="arabicPeriod"/>
            </a:pPr>
            <a:endParaRPr lang="en-GB" sz="1400" i="0" dirty="0">
              <a:solidFill>
                <a:srgbClr val="37415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 5	</a:t>
            </a:r>
            <a:r>
              <a:rPr lang="en-GB" sz="1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en-GB" sz="140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Aim for primary, activity-based data that is trustworthy and gives you </a:t>
            </a:r>
            <a:r>
              <a:rPr lang="en-GB" sz="1400" i="0" u="sng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actionable</a:t>
            </a:r>
            <a:r>
              <a:rPr lang="en-GB" sz="140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insights</a:t>
            </a:r>
          </a:p>
          <a:p>
            <a:pPr marL="342900" indent="-342900">
              <a:buAutoNum type="arabicPeriod"/>
            </a:pPr>
            <a:endParaRPr lang="en-GB" sz="1400" i="0" dirty="0">
              <a:solidFill>
                <a:srgbClr val="37415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 6	</a:t>
            </a:r>
            <a:r>
              <a:rPr lang="en-GB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en-GB" sz="140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Build understanding of the </a:t>
            </a:r>
            <a:r>
              <a:rPr lang="en-GB" sz="1400" i="1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actions</a:t>
            </a:r>
            <a:r>
              <a:rPr lang="en-GB" sz="140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sz="1400" dirty="0">
                <a:solidFill>
                  <a:srgbClr val="374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</a:t>
            </a:r>
            <a:r>
              <a:rPr lang="en-GB" sz="140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business must take on carbon, not just learning what carbon is</a:t>
            </a:r>
          </a:p>
          <a:p>
            <a:pPr marL="342900" indent="-342900">
              <a:buAutoNum type="arabicPeriod"/>
            </a:pPr>
            <a:endParaRPr lang="en-GB" sz="1400" i="0" dirty="0">
              <a:solidFill>
                <a:srgbClr val="37415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 7	</a:t>
            </a:r>
            <a:r>
              <a:rPr lang="en-GB" sz="1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en-GB" sz="140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Supplier dialogue (not monologue) and collaboration (i.e. doing) with all meaningful suppliers and with 			intent to cascade to multiple tiers</a:t>
            </a:r>
          </a:p>
          <a:p>
            <a:pPr marL="342900" indent="-342900">
              <a:buAutoNum type="arabicPeriod"/>
            </a:pPr>
            <a:endParaRPr lang="en-GB" sz="1400" i="0" dirty="0">
              <a:solidFill>
                <a:srgbClr val="37415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 8	</a:t>
            </a:r>
            <a:r>
              <a:rPr lang="en-GB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en-GB" sz="1400" dirty="0">
                <a:solidFill>
                  <a:srgbClr val="374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</a:t>
            </a:r>
            <a:r>
              <a:rPr lang="en-GB" sz="140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rioritise the quality of your supplier engagement and good supplier relationship management principles</a:t>
            </a:r>
          </a:p>
          <a:p>
            <a:pPr marL="342900" indent="-342900">
              <a:buAutoNum type="arabicPeriod"/>
            </a:pPr>
            <a:endParaRPr lang="en-GB" sz="1400" i="0" dirty="0">
              <a:solidFill>
                <a:srgbClr val="37415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 9	</a:t>
            </a:r>
            <a:r>
              <a:rPr lang="en-GB" sz="1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en-GB" sz="140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Make your asks of suppliers specific, measurable, achievable, relevant and time-bound. Make the 1st 			step achievable for suppliers to maximise engagement</a:t>
            </a:r>
          </a:p>
          <a:p>
            <a:pPr marL="342900" indent="-342900">
              <a:buAutoNum type="arabicPeriod"/>
            </a:pPr>
            <a:endParaRPr lang="en-GB" sz="1400" i="0" dirty="0">
              <a:solidFill>
                <a:srgbClr val="37415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 10	</a:t>
            </a:r>
            <a:r>
              <a:rPr lang="en-GB" sz="1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en-GB" sz="140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Balance the importance of </a:t>
            </a:r>
            <a:r>
              <a:rPr lang="en-GB" sz="1400" i="0" u="sng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bold, achievable</a:t>
            </a:r>
            <a:r>
              <a:rPr lang="en-GB" sz="140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action and </a:t>
            </a:r>
            <a:r>
              <a:rPr lang="en-GB" sz="1400" i="0" u="sng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necessary</a:t>
            </a:r>
            <a:r>
              <a:rPr lang="en-GB" sz="140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measurement. One without the other 			wastes a lot of time that we don't have.</a:t>
            </a:r>
          </a:p>
        </p:txBody>
      </p:sp>
    </p:spTree>
    <p:extLst>
      <p:ext uri="{BB962C8B-B14F-4D97-AF65-F5344CB8AC3E}">
        <p14:creationId xmlns:p14="http://schemas.microsoft.com/office/powerpoint/2010/main" val="399354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8F7AAC-BE47-1218-6C73-15B330BE6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Supplier Engagement Questions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4C4A6D-3FB4-AC33-8A7C-88EC74500DAE}"/>
              </a:ext>
            </a:extLst>
          </p:cNvPr>
          <p:cNvSpPr txBox="1"/>
          <p:nvPr/>
        </p:nvSpPr>
        <p:spPr>
          <a:xfrm>
            <a:off x="1598023" y="2015607"/>
            <a:ext cx="6300651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</a:t>
            </a:r>
            <a:r>
              <a:rPr lang="en-GB" b="1" i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can you support smaller / less mature</a:t>
            </a:r>
            <a:r>
              <a:rPr lang="en-GB" dirty="0">
                <a:solidFill>
                  <a:srgbClr val="374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suppliers?</a:t>
            </a:r>
          </a:p>
          <a:p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</a:t>
            </a:r>
          </a:p>
          <a:p>
            <a:r>
              <a:rPr lang="en-GB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	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do you best</a:t>
            </a:r>
            <a:r>
              <a:rPr lang="en-GB" dirty="0">
                <a:solidFill>
                  <a:srgbClr val="374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segment suppliers &amp; track progress?</a:t>
            </a:r>
            <a:endParaRPr lang="en-GB" dirty="0">
              <a:solidFill>
                <a:srgbClr val="3741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i="0" dirty="0">
              <a:solidFill>
                <a:srgbClr val="37415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	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do you efficiently engage suppliers at scale and 	help implement tangible quick-win reduction actions?</a:t>
            </a:r>
            <a:endParaRPr lang="en-GB" dirty="0">
              <a:solidFill>
                <a:srgbClr val="3741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i="0" dirty="0">
              <a:solidFill>
                <a:srgbClr val="37415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	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successful incentives and levers influence 	suppliers to engage &amp; scale decarbonization efforts?</a:t>
            </a:r>
          </a:p>
          <a:p>
            <a:endParaRPr lang="en-GB" i="0" dirty="0">
              <a:solidFill>
                <a:srgbClr val="37415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	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to integrate sustainability goals into 	procurement 	processes, and what key metrics are 	considered essential for measuring success?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GB" sz="1400" b="0" i="0" dirty="0">
              <a:solidFill>
                <a:srgbClr val="374151"/>
              </a:solidFill>
              <a:effectLst/>
            </a:endParaRPr>
          </a:p>
        </p:txBody>
      </p:sp>
      <p:pic>
        <p:nvPicPr>
          <p:cNvPr id="2" name="Picture 1" descr="A comic book page with a person in a garment&#10;&#10;Description automatically generated">
            <a:extLst>
              <a:ext uri="{FF2B5EF4-FFF2-40B4-BE49-F238E27FC236}">
                <a16:creationId xmlns:a16="http://schemas.microsoft.com/office/drawing/2014/main" id="{98E21A2F-A0EE-079A-FE72-15C3B9B01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798" y="2127387"/>
            <a:ext cx="3661953" cy="353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1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8F7AAC-BE47-1218-6C73-15B330BE6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Supplier Engagement Questions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4C4A6D-3FB4-AC33-8A7C-88EC74500DAE}"/>
              </a:ext>
            </a:extLst>
          </p:cNvPr>
          <p:cNvSpPr txBox="1"/>
          <p:nvPr/>
        </p:nvSpPr>
        <p:spPr>
          <a:xfrm>
            <a:off x="1598023" y="2015607"/>
            <a:ext cx="6300651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</a:t>
            </a:r>
            <a:r>
              <a:rPr lang="en-GB" b="1" i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can you support smaller / less mature</a:t>
            </a:r>
            <a:r>
              <a:rPr lang="en-GB" dirty="0">
                <a:solidFill>
                  <a:srgbClr val="374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suppliers?</a:t>
            </a:r>
          </a:p>
          <a:p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</a:t>
            </a:r>
          </a:p>
          <a:p>
            <a:r>
              <a:rPr lang="en-GB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	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do you best</a:t>
            </a:r>
            <a:r>
              <a:rPr lang="en-GB" dirty="0">
                <a:solidFill>
                  <a:srgbClr val="374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segment suppliers &amp; track progress?</a:t>
            </a:r>
            <a:endParaRPr lang="en-GB" dirty="0">
              <a:solidFill>
                <a:srgbClr val="3741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i="0" dirty="0">
              <a:solidFill>
                <a:srgbClr val="37415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	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do you efficiently engage suppliers at scale and 	help implement tangible quick-win reduction actions?</a:t>
            </a:r>
            <a:endParaRPr lang="en-GB" dirty="0">
              <a:solidFill>
                <a:srgbClr val="3741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i="0" dirty="0">
              <a:solidFill>
                <a:srgbClr val="37415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	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successful incentives and levers influence 	suppliers to engage &amp; scale decarbonization efforts?</a:t>
            </a:r>
          </a:p>
          <a:p>
            <a:endParaRPr lang="en-GB" i="0" dirty="0">
              <a:solidFill>
                <a:srgbClr val="37415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	</a:t>
            </a:r>
            <a:r>
              <a:rPr lang="en-GB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to integrate sustainability goals into 	procurement 	processes, and what key metrics are 	considered essential for measuring success?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GB" sz="1400" b="0" i="0" dirty="0">
              <a:solidFill>
                <a:srgbClr val="374151"/>
              </a:solidFill>
              <a:effectLst/>
            </a:endParaRPr>
          </a:p>
        </p:txBody>
      </p:sp>
      <p:pic>
        <p:nvPicPr>
          <p:cNvPr id="2" name="Picture 1" descr="A comic book page with a person in a garment&#10;&#10;Description automatically generated">
            <a:extLst>
              <a:ext uri="{FF2B5EF4-FFF2-40B4-BE49-F238E27FC236}">
                <a16:creationId xmlns:a16="http://schemas.microsoft.com/office/drawing/2014/main" id="{98E21A2F-A0EE-079A-FE72-15C3B9B01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798" y="2127387"/>
            <a:ext cx="3661953" cy="353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9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White bkgrnd master">
  <a:themeElements>
    <a:clrScheme name="Custom 1">
      <a:dk1>
        <a:sysClr val="windowText" lastClr="000000"/>
      </a:dk1>
      <a:lt1>
        <a:sysClr val="window" lastClr="FFFFFF"/>
      </a:lt1>
      <a:dk2>
        <a:srgbClr val="002856"/>
      </a:dk2>
      <a:lt2>
        <a:srgbClr val="FFFFFF"/>
      </a:lt2>
      <a:accent1>
        <a:srgbClr val="FF32A9"/>
      </a:accent1>
      <a:accent2>
        <a:srgbClr val="BFBFBF"/>
      </a:accent2>
      <a:accent3>
        <a:srgbClr val="000000"/>
      </a:accent3>
      <a:accent4>
        <a:srgbClr val="009AD7"/>
      </a:accent4>
      <a:accent5>
        <a:srgbClr val="FF540A"/>
      </a:accent5>
      <a:accent6>
        <a:srgbClr val="FEC10D"/>
      </a:accent6>
      <a:hlink>
        <a:srgbClr val="0052D6"/>
      </a:hlink>
      <a:folHlink>
        <a:srgbClr val="0045B5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12700" cap="flat" cmpd="sng">
          <a:solidFill>
            <a:srgbClr val="6F7878"/>
          </a:solidFill>
          <a:prstDash val="solid"/>
          <a:round/>
          <a:headEnd type="none" w="lg" len="med"/>
          <a:tailEnd type="none" w="lg" len="med"/>
        </a:ln>
      </a:spPr>
      <a:bodyPr/>
      <a:lstStyle/>
    </a:lnDef>
    <a:txDef>
      <a:spPr>
        <a:noFill/>
      </a:spPr>
      <a:bodyPr wrap="none" lIns="0" rIns="0" rtlCol="0">
        <a:spAutoFit/>
      </a:bodyPr>
      <a:lstStyle>
        <a:defPPr algn="l">
          <a:spcBef>
            <a:spcPts val="600"/>
          </a:spcBef>
          <a:defRPr dirty="0" smtClean="0"/>
        </a:defPPr>
      </a:lstStyle>
    </a:txDef>
  </a:objectDefaults>
  <a:extraClrSchemeLst/>
  <a:custClrLst>
    <a:custClr name="GBlue">
      <a:srgbClr val="002856"/>
    </a:custClr>
    <a:custClr name="Sky">
      <a:srgbClr val="009AD7"/>
    </a:custClr>
    <a:custClr name="Surf">
      <a:srgbClr val="06C4B0"/>
    </a:custClr>
    <a:custClr name="Tangerine">
      <a:srgbClr val="FF540A"/>
    </a:custClr>
    <a:custClr name="Lemon">
      <a:srgbClr val="FEC10D"/>
    </a:custClr>
    <a:custClr name="Rose">
      <a:srgbClr val="E81159"/>
    </a:custClr>
    <a:custClr name="White">
      <a:srgbClr val="FFFFFF"/>
    </a:custClr>
    <a:custClr name="Steel">
      <a:srgbClr val="6F7878"/>
    </a:custClr>
    <a:custClr name="Black">
      <a:srgbClr val="000000"/>
    </a:custClr>
    <a:custClr name="Error Red">
      <a:srgbClr val="DE0A01"/>
    </a:custClr>
    <a:custClr name="GBlue Tint1">
      <a:srgbClr val="6A80A3"/>
    </a:custClr>
    <a:custClr name="Sky Tint1">
      <a:srgbClr val="49C5F4"/>
    </a:custClr>
    <a:custClr name="Surf Tint1">
      <a:srgbClr val="4EDCCA"/>
    </a:custClr>
    <a:custClr name="Tangerine Tint1">
      <a:srgbClr val="FF986C"/>
    </a:custClr>
    <a:custClr name="Lemon Tint1">
      <a:srgbClr val="FEDA6E"/>
    </a:custClr>
    <a:custClr name="Rose Tint1">
      <a:srgbClr val="F4729D"/>
    </a:custClr>
    <a:custClr name="White">
      <a:srgbClr val="FFFFFF"/>
    </a:custClr>
    <a:custClr name="Steel Tint1">
      <a:srgbClr val="979D9D"/>
    </a:custClr>
    <a:custClr name="White">
      <a:srgbClr val="FFFFFF"/>
    </a:custClr>
    <a:custClr name="Warning Yellow">
      <a:srgbClr val="F5AB23"/>
    </a:custClr>
    <a:custClr name="GBlue Tint2">
      <a:srgbClr val="A1B3CA"/>
    </a:custClr>
    <a:custClr name="Sky Tint2">
      <a:srgbClr val="91DCF8"/>
    </a:custClr>
    <a:custClr name="Surf Tint2">
      <a:srgbClr val="95EADF"/>
    </a:custClr>
    <a:custClr name="Tangerine Tint2">
      <a:srgbClr val="FBC9A6"/>
    </a:custClr>
    <a:custClr name="Lemon Tint2">
      <a:srgbClr val="FFEDB3"/>
    </a:custClr>
    <a:custClr name="Rose Tint2">
      <a:srgbClr val="F9C1D2"/>
    </a:custClr>
    <a:custClr name="White">
      <a:srgbClr val="FFFFFF"/>
    </a:custClr>
    <a:custClr name="Steel Tint2">
      <a:srgbClr val="BDBDBD"/>
    </a:custClr>
    <a:custClr name="White">
      <a:srgbClr val="FFFFFF"/>
    </a:custClr>
    <a:custClr name="Success Green">
      <a:srgbClr val="00A76D"/>
    </a:custClr>
    <a:custClr name="GBlue Tint3">
      <a:srgbClr val="D0DEEA"/>
    </a:custClr>
    <a:custClr name="Sky Dark1">
      <a:srgbClr val="0073A1"/>
    </a:custClr>
    <a:custClr name="Surf Dark1">
      <a:srgbClr val="048D7F"/>
    </a:custClr>
    <a:custClr name="Tangerine Dark1">
      <a:srgbClr val="BF3F07"/>
    </a:custClr>
    <a:custClr name="Lemon Dark1">
      <a:srgbClr val="BE910A"/>
    </a:custClr>
    <a:custClr name="Rose Dark1">
      <a:srgbClr val="AE0D43"/>
    </a:custClr>
    <a:custClr name="White">
      <a:srgbClr val="FFFFFF"/>
    </a:custClr>
    <a:custClr name="Steel Tint3">
      <a:srgbClr val="D3D3D3"/>
    </a:custClr>
    <a:custClr name="White">
      <a:srgbClr val="FFFFFF"/>
    </a:custClr>
    <a:custClr name="Background Gray">
      <a:srgbClr val="F4F4F4"/>
    </a:custClr>
    <a:custClr name="GBlue Dark1">
      <a:srgbClr val="355578"/>
    </a:custClr>
    <a:custClr name="Sky Dark2">
      <a:srgbClr val="004D6B"/>
    </a:custClr>
    <a:custClr name="Surf Dark2">
      <a:srgbClr val="036258"/>
    </a:custClr>
    <a:custClr name="Tangerine Dark2">
      <a:srgbClr val="7F2A05"/>
    </a:custClr>
    <a:custClr name="Lemon Dark2">
      <a:srgbClr val="7F6006"/>
    </a:custClr>
    <a:custClr name="Rose Dark2">
      <a:srgbClr val="74082C"/>
    </a:custClr>
    <a:custClr name="White">
      <a:srgbClr val="FFFFFF"/>
    </a:custClr>
    <a:custClr name="Steel Dark">
      <a:srgbClr val="535A5A"/>
    </a:custClr>
    <a:custClr name="White">
      <a:srgbClr val="FFFFFF"/>
    </a:custClr>
    <a:custClr name="Link Blue">
      <a:srgbClr val="0052D6"/>
    </a:custClr>
  </a:custClrLst>
  <a:extLst>
    <a:ext uri="{05A4C25C-085E-4340-85A3-A5531E510DB2}">
      <thm15:themeFamily xmlns:thm15="http://schemas.microsoft.com/office/thememl/2012/main" name="Gartner_Corporate_PPT_Template_16x9.potx" id="{32B46400-CF51-4A33-BE93-032EBD09209C}" vid="{AB8827A0-F702-4494-B1D3-4B40365FEC60}"/>
    </a:ext>
  </a:extLst>
</a:theme>
</file>

<file path=ppt/theme/theme2.xml><?xml version="1.0" encoding="utf-8"?>
<a:theme xmlns:a="http://schemas.openxmlformats.org/drawingml/2006/main" name="Office Theme">
  <a:themeElements>
    <a:clrScheme name="2020 Gartner Theme-001">
      <a:dk1>
        <a:sysClr val="windowText" lastClr="000000"/>
      </a:dk1>
      <a:lt1>
        <a:sysClr val="window" lastClr="FFFFFF"/>
      </a:lt1>
      <a:dk2>
        <a:srgbClr val="002856"/>
      </a:dk2>
      <a:lt2>
        <a:srgbClr val="FFFFFF"/>
      </a:lt2>
      <a:accent1>
        <a:srgbClr val="002856"/>
      </a:accent1>
      <a:accent2>
        <a:srgbClr val="6F7878"/>
      </a:accent2>
      <a:accent3>
        <a:srgbClr val="979D9D"/>
      </a:accent3>
      <a:accent4>
        <a:srgbClr val="009AD7"/>
      </a:accent4>
      <a:accent5>
        <a:srgbClr val="FF540A"/>
      </a:accent5>
      <a:accent6>
        <a:srgbClr val="FEC10D"/>
      </a:accent6>
      <a:hlink>
        <a:srgbClr val="0052D7"/>
      </a:hlink>
      <a:folHlink>
        <a:srgbClr val="0045B5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2020 Gartner Theme-001">
      <a:dk1>
        <a:sysClr val="windowText" lastClr="000000"/>
      </a:dk1>
      <a:lt1>
        <a:sysClr val="window" lastClr="FFFFFF"/>
      </a:lt1>
      <a:dk2>
        <a:srgbClr val="002856"/>
      </a:dk2>
      <a:lt2>
        <a:srgbClr val="FFFFFF"/>
      </a:lt2>
      <a:accent1>
        <a:srgbClr val="002856"/>
      </a:accent1>
      <a:accent2>
        <a:srgbClr val="6F7878"/>
      </a:accent2>
      <a:accent3>
        <a:srgbClr val="979D9D"/>
      </a:accent3>
      <a:accent4>
        <a:srgbClr val="009AD7"/>
      </a:accent4>
      <a:accent5>
        <a:srgbClr val="FF540A"/>
      </a:accent5>
      <a:accent6>
        <a:srgbClr val="FEC10D"/>
      </a:accent6>
      <a:hlink>
        <a:srgbClr val="0052D7"/>
      </a:hlink>
      <a:folHlink>
        <a:srgbClr val="0045B5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2020 Gartner Theme-003">
    <a:dk1>
      <a:sysClr val="windowText" lastClr="000000"/>
    </a:dk1>
    <a:lt1>
      <a:sysClr val="window" lastClr="FFFFFF"/>
    </a:lt1>
    <a:dk2>
      <a:srgbClr val="002856"/>
    </a:dk2>
    <a:lt2>
      <a:srgbClr val="FFFFFF"/>
    </a:lt2>
    <a:accent1>
      <a:srgbClr val="002856"/>
    </a:accent1>
    <a:accent2>
      <a:srgbClr val="6F7878"/>
    </a:accent2>
    <a:accent3>
      <a:srgbClr val="979D9D"/>
    </a:accent3>
    <a:accent4>
      <a:srgbClr val="009AD7"/>
    </a:accent4>
    <a:accent5>
      <a:srgbClr val="FF540A"/>
    </a:accent5>
    <a:accent6>
      <a:srgbClr val="FEC10D"/>
    </a:accent6>
    <a:hlink>
      <a:srgbClr val="0052D6"/>
    </a:hlink>
    <a:folHlink>
      <a:srgbClr val="0045B5"/>
    </a:folHlink>
  </a:clrScheme>
  <a:fontScheme name="Arial Black-Arial">
    <a:majorFont>
      <a:latin typeface="Arial Black" panose="020B0A04020102020204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2020 Gartner Theme-003">
    <a:dk1>
      <a:sysClr val="windowText" lastClr="000000"/>
    </a:dk1>
    <a:lt1>
      <a:sysClr val="window" lastClr="FFFFFF"/>
    </a:lt1>
    <a:dk2>
      <a:srgbClr val="002856"/>
    </a:dk2>
    <a:lt2>
      <a:srgbClr val="FFFFFF"/>
    </a:lt2>
    <a:accent1>
      <a:srgbClr val="002856"/>
    </a:accent1>
    <a:accent2>
      <a:srgbClr val="6F7878"/>
    </a:accent2>
    <a:accent3>
      <a:srgbClr val="979D9D"/>
    </a:accent3>
    <a:accent4>
      <a:srgbClr val="009AD7"/>
    </a:accent4>
    <a:accent5>
      <a:srgbClr val="FF540A"/>
    </a:accent5>
    <a:accent6>
      <a:srgbClr val="FEC10D"/>
    </a:accent6>
    <a:hlink>
      <a:srgbClr val="0052D6"/>
    </a:hlink>
    <a:folHlink>
      <a:srgbClr val="0045B5"/>
    </a:folHlink>
  </a:clrScheme>
  <a:fontScheme name="Arial Black-Arial">
    <a:majorFont>
      <a:latin typeface="Arial Black" panose="020B0A04020102020204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2020 Gartner Theme-003">
    <a:dk1>
      <a:sysClr val="windowText" lastClr="000000"/>
    </a:dk1>
    <a:lt1>
      <a:sysClr val="window" lastClr="FFFFFF"/>
    </a:lt1>
    <a:dk2>
      <a:srgbClr val="002856"/>
    </a:dk2>
    <a:lt2>
      <a:srgbClr val="FFFFFF"/>
    </a:lt2>
    <a:accent1>
      <a:srgbClr val="002856"/>
    </a:accent1>
    <a:accent2>
      <a:srgbClr val="6F7878"/>
    </a:accent2>
    <a:accent3>
      <a:srgbClr val="979D9D"/>
    </a:accent3>
    <a:accent4>
      <a:srgbClr val="009AD7"/>
    </a:accent4>
    <a:accent5>
      <a:srgbClr val="FF540A"/>
    </a:accent5>
    <a:accent6>
      <a:srgbClr val="FEC10D"/>
    </a:accent6>
    <a:hlink>
      <a:srgbClr val="0052D6"/>
    </a:hlink>
    <a:folHlink>
      <a:srgbClr val="0045B5"/>
    </a:folHlink>
  </a:clrScheme>
  <a:fontScheme name="Arial Black-Arial">
    <a:majorFont>
      <a:latin typeface="Arial Black" panose="020B0A04020102020204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2020 Gartner Theme-003">
    <a:dk1>
      <a:sysClr val="windowText" lastClr="000000"/>
    </a:dk1>
    <a:lt1>
      <a:sysClr val="window" lastClr="FFFFFF"/>
    </a:lt1>
    <a:dk2>
      <a:srgbClr val="002856"/>
    </a:dk2>
    <a:lt2>
      <a:srgbClr val="FFFFFF"/>
    </a:lt2>
    <a:accent1>
      <a:srgbClr val="002856"/>
    </a:accent1>
    <a:accent2>
      <a:srgbClr val="6F7878"/>
    </a:accent2>
    <a:accent3>
      <a:srgbClr val="979D9D"/>
    </a:accent3>
    <a:accent4>
      <a:srgbClr val="009AD7"/>
    </a:accent4>
    <a:accent5>
      <a:srgbClr val="FF540A"/>
    </a:accent5>
    <a:accent6>
      <a:srgbClr val="FEC10D"/>
    </a:accent6>
    <a:hlink>
      <a:srgbClr val="0052D6"/>
    </a:hlink>
    <a:folHlink>
      <a:srgbClr val="0045B5"/>
    </a:folHlink>
  </a:clrScheme>
  <a:fontScheme name="Arial Black-Arial">
    <a:majorFont>
      <a:latin typeface="Arial Black" panose="020B0A04020102020204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2020 Gartner Theme-003">
    <a:dk1>
      <a:sysClr val="windowText" lastClr="000000"/>
    </a:dk1>
    <a:lt1>
      <a:sysClr val="window" lastClr="FFFFFF"/>
    </a:lt1>
    <a:dk2>
      <a:srgbClr val="002856"/>
    </a:dk2>
    <a:lt2>
      <a:srgbClr val="FFFFFF"/>
    </a:lt2>
    <a:accent1>
      <a:srgbClr val="002856"/>
    </a:accent1>
    <a:accent2>
      <a:srgbClr val="6F7878"/>
    </a:accent2>
    <a:accent3>
      <a:srgbClr val="979D9D"/>
    </a:accent3>
    <a:accent4>
      <a:srgbClr val="009AD7"/>
    </a:accent4>
    <a:accent5>
      <a:srgbClr val="FF540A"/>
    </a:accent5>
    <a:accent6>
      <a:srgbClr val="FEC10D"/>
    </a:accent6>
    <a:hlink>
      <a:srgbClr val="0052D6"/>
    </a:hlink>
    <a:folHlink>
      <a:srgbClr val="0045B5"/>
    </a:folHlink>
  </a:clrScheme>
  <a:fontScheme name="Arial Black-Arial">
    <a:majorFont>
      <a:latin typeface="Arial Black" panose="020B0A04020102020204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2020 Gartner Theme-003">
    <a:dk1>
      <a:sysClr val="windowText" lastClr="000000"/>
    </a:dk1>
    <a:lt1>
      <a:sysClr val="window" lastClr="FFFFFF"/>
    </a:lt1>
    <a:dk2>
      <a:srgbClr val="002856"/>
    </a:dk2>
    <a:lt2>
      <a:srgbClr val="FFFFFF"/>
    </a:lt2>
    <a:accent1>
      <a:srgbClr val="002856"/>
    </a:accent1>
    <a:accent2>
      <a:srgbClr val="6F7878"/>
    </a:accent2>
    <a:accent3>
      <a:srgbClr val="979D9D"/>
    </a:accent3>
    <a:accent4>
      <a:srgbClr val="009AD7"/>
    </a:accent4>
    <a:accent5>
      <a:srgbClr val="FF540A"/>
    </a:accent5>
    <a:accent6>
      <a:srgbClr val="FEC10D"/>
    </a:accent6>
    <a:hlink>
      <a:srgbClr val="0052D6"/>
    </a:hlink>
    <a:folHlink>
      <a:srgbClr val="0045B5"/>
    </a:folHlink>
  </a:clrScheme>
  <a:fontScheme name="Arial Black-Arial">
    <a:majorFont>
      <a:latin typeface="Arial Black" panose="020B0A04020102020204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2020 Gartner Theme-003">
    <a:dk1>
      <a:sysClr val="windowText" lastClr="000000"/>
    </a:dk1>
    <a:lt1>
      <a:sysClr val="window" lastClr="FFFFFF"/>
    </a:lt1>
    <a:dk2>
      <a:srgbClr val="002856"/>
    </a:dk2>
    <a:lt2>
      <a:srgbClr val="FFFFFF"/>
    </a:lt2>
    <a:accent1>
      <a:srgbClr val="002856"/>
    </a:accent1>
    <a:accent2>
      <a:srgbClr val="6F7878"/>
    </a:accent2>
    <a:accent3>
      <a:srgbClr val="979D9D"/>
    </a:accent3>
    <a:accent4>
      <a:srgbClr val="009AD7"/>
    </a:accent4>
    <a:accent5>
      <a:srgbClr val="FF540A"/>
    </a:accent5>
    <a:accent6>
      <a:srgbClr val="FEC10D"/>
    </a:accent6>
    <a:hlink>
      <a:srgbClr val="0052D6"/>
    </a:hlink>
    <a:folHlink>
      <a:srgbClr val="0045B5"/>
    </a:folHlink>
  </a:clrScheme>
  <a:fontScheme name="Arial Black-Arial">
    <a:majorFont>
      <a:latin typeface="Arial Black" panose="020B0A04020102020204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2020 Gartner Theme-003">
    <a:dk1>
      <a:sysClr val="windowText" lastClr="000000"/>
    </a:dk1>
    <a:lt1>
      <a:sysClr val="window" lastClr="FFFFFF"/>
    </a:lt1>
    <a:dk2>
      <a:srgbClr val="002856"/>
    </a:dk2>
    <a:lt2>
      <a:srgbClr val="FFFFFF"/>
    </a:lt2>
    <a:accent1>
      <a:srgbClr val="002856"/>
    </a:accent1>
    <a:accent2>
      <a:srgbClr val="6F7878"/>
    </a:accent2>
    <a:accent3>
      <a:srgbClr val="979D9D"/>
    </a:accent3>
    <a:accent4>
      <a:srgbClr val="009AD7"/>
    </a:accent4>
    <a:accent5>
      <a:srgbClr val="FF540A"/>
    </a:accent5>
    <a:accent6>
      <a:srgbClr val="FEC10D"/>
    </a:accent6>
    <a:hlink>
      <a:srgbClr val="0052D6"/>
    </a:hlink>
    <a:folHlink>
      <a:srgbClr val="0045B5"/>
    </a:folHlink>
  </a:clrScheme>
  <a:fontScheme name="Arial Black-Arial">
    <a:majorFont>
      <a:latin typeface="Arial Black" panose="020B0A04020102020204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2020 Gartner Theme-003">
    <a:dk1>
      <a:sysClr val="windowText" lastClr="000000"/>
    </a:dk1>
    <a:lt1>
      <a:sysClr val="window" lastClr="FFFFFF"/>
    </a:lt1>
    <a:dk2>
      <a:srgbClr val="002856"/>
    </a:dk2>
    <a:lt2>
      <a:srgbClr val="FFFFFF"/>
    </a:lt2>
    <a:accent1>
      <a:srgbClr val="002856"/>
    </a:accent1>
    <a:accent2>
      <a:srgbClr val="6F7878"/>
    </a:accent2>
    <a:accent3>
      <a:srgbClr val="979D9D"/>
    </a:accent3>
    <a:accent4>
      <a:srgbClr val="009AD7"/>
    </a:accent4>
    <a:accent5>
      <a:srgbClr val="FF540A"/>
    </a:accent5>
    <a:accent6>
      <a:srgbClr val="FEC10D"/>
    </a:accent6>
    <a:hlink>
      <a:srgbClr val="0052D6"/>
    </a:hlink>
    <a:folHlink>
      <a:srgbClr val="0045B5"/>
    </a:folHlink>
  </a:clrScheme>
  <a:fontScheme name="Arial Black-Arial">
    <a:majorFont>
      <a:latin typeface="Arial Black" panose="020B0A04020102020204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2020 Gartner Theme-003">
    <a:dk1>
      <a:sysClr val="windowText" lastClr="000000"/>
    </a:dk1>
    <a:lt1>
      <a:sysClr val="window" lastClr="FFFFFF"/>
    </a:lt1>
    <a:dk2>
      <a:srgbClr val="002856"/>
    </a:dk2>
    <a:lt2>
      <a:srgbClr val="FFFFFF"/>
    </a:lt2>
    <a:accent1>
      <a:srgbClr val="002856"/>
    </a:accent1>
    <a:accent2>
      <a:srgbClr val="6F7878"/>
    </a:accent2>
    <a:accent3>
      <a:srgbClr val="979D9D"/>
    </a:accent3>
    <a:accent4>
      <a:srgbClr val="009AD7"/>
    </a:accent4>
    <a:accent5>
      <a:srgbClr val="FF540A"/>
    </a:accent5>
    <a:accent6>
      <a:srgbClr val="FEC10D"/>
    </a:accent6>
    <a:hlink>
      <a:srgbClr val="0052D6"/>
    </a:hlink>
    <a:folHlink>
      <a:srgbClr val="0045B5"/>
    </a:folHlink>
  </a:clrScheme>
  <a:fontScheme name="Arial Black-Arial">
    <a:majorFont>
      <a:latin typeface="Arial Black" panose="020B0A04020102020204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2020 Gartner Theme-003">
    <a:dk1>
      <a:sysClr val="windowText" lastClr="000000"/>
    </a:dk1>
    <a:lt1>
      <a:sysClr val="window" lastClr="FFFFFF"/>
    </a:lt1>
    <a:dk2>
      <a:srgbClr val="002856"/>
    </a:dk2>
    <a:lt2>
      <a:srgbClr val="FFFFFF"/>
    </a:lt2>
    <a:accent1>
      <a:srgbClr val="002856"/>
    </a:accent1>
    <a:accent2>
      <a:srgbClr val="6F7878"/>
    </a:accent2>
    <a:accent3>
      <a:srgbClr val="979D9D"/>
    </a:accent3>
    <a:accent4>
      <a:srgbClr val="009AD7"/>
    </a:accent4>
    <a:accent5>
      <a:srgbClr val="FF540A"/>
    </a:accent5>
    <a:accent6>
      <a:srgbClr val="FEC10D"/>
    </a:accent6>
    <a:hlink>
      <a:srgbClr val="0052D6"/>
    </a:hlink>
    <a:folHlink>
      <a:srgbClr val="0045B5"/>
    </a:folHlink>
  </a:clrScheme>
  <a:fontScheme name="Arial Black-Arial">
    <a:majorFont>
      <a:latin typeface="Arial Black" panose="020B0A04020102020204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2020 Gartner Theme-003">
    <a:dk1>
      <a:sysClr val="windowText" lastClr="000000"/>
    </a:dk1>
    <a:lt1>
      <a:sysClr val="window" lastClr="FFFFFF"/>
    </a:lt1>
    <a:dk2>
      <a:srgbClr val="002856"/>
    </a:dk2>
    <a:lt2>
      <a:srgbClr val="FFFFFF"/>
    </a:lt2>
    <a:accent1>
      <a:srgbClr val="002856"/>
    </a:accent1>
    <a:accent2>
      <a:srgbClr val="6F7878"/>
    </a:accent2>
    <a:accent3>
      <a:srgbClr val="979D9D"/>
    </a:accent3>
    <a:accent4>
      <a:srgbClr val="009AD7"/>
    </a:accent4>
    <a:accent5>
      <a:srgbClr val="FF540A"/>
    </a:accent5>
    <a:accent6>
      <a:srgbClr val="FEC10D"/>
    </a:accent6>
    <a:hlink>
      <a:srgbClr val="0052D6"/>
    </a:hlink>
    <a:folHlink>
      <a:srgbClr val="0045B5"/>
    </a:folHlink>
  </a:clrScheme>
  <a:fontScheme name="Arial Black-Arial">
    <a:majorFont>
      <a:latin typeface="Arial Black" panose="020B0A04020102020204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2020 Gartner Theme-003">
    <a:dk1>
      <a:sysClr val="windowText" lastClr="000000"/>
    </a:dk1>
    <a:lt1>
      <a:sysClr val="window" lastClr="FFFFFF"/>
    </a:lt1>
    <a:dk2>
      <a:srgbClr val="002856"/>
    </a:dk2>
    <a:lt2>
      <a:srgbClr val="FFFFFF"/>
    </a:lt2>
    <a:accent1>
      <a:srgbClr val="002856"/>
    </a:accent1>
    <a:accent2>
      <a:srgbClr val="6F7878"/>
    </a:accent2>
    <a:accent3>
      <a:srgbClr val="979D9D"/>
    </a:accent3>
    <a:accent4>
      <a:srgbClr val="009AD7"/>
    </a:accent4>
    <a:accent5>
      <a:srgbClr val="FF540A"/>
    </a:accent5>
    <a:accent6>
      <a:srgbClr val="FEC10D"/>
    </a:accent6>
    <a:hlink>
      <a:srgbClr val="0052D6"/>
    </a:hlink>
    <a:folHlink>
      <a:srgbClr val="0045B5"/>
    </a:folHlink>
  </a:clrScheme>
  <a:fontScheme name="Arial Black-Arial">
    <a:majorFont>
      <a:latin typeface="Arial Black" panose="020B0A04020102020204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2780</TotalTime>
  <Words>4181</Words>
  <Application>Microsoft Macintosh PowerPoint</Application>
  <PresentationFormat>Widescreen</PresentationFormat>
  <Paragraphs>526</Paragraphs>
  <Slides>43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Arial Black</vt:lpstr>
      <vt:lpstr>Calibri</vt:lpstr>
      <vt:lpstr>Roboto</vt:lpstr>
      <vt:lpstr>Söhne</vt:lpstr>
      <vt:lpstr>White bkgrnd master</vt:lpstr>
      <vt:lpstr>WELCOME!</vt:lpstr>
      <vt:lpstr>PowerPoint Presentation</vt:lpstr>
      <vt:lpstr>PowerPoint Presentation</vt:lpstr>
      <vt:lpstr>PowerPoint Presentation</vt:lpstr>
      <vt:lpstr>WELCOME!</vt:lpstr>
      <vt:lpstr>The Summary of Everyone’s Scope 3 Challenges</vt:lpstr>
      <vt:lpstr>The Key Success Factors to a Scope 3 Strategy</vt:lpstr>
      <vt:lpstr>Your Supplier Engagement Questions</vt:lpstr>
      <vt:lpstr>Your Supplier Engagement Questions</vt:lpstr>
      <vt:lpstr>Your Data Strategy Questions</vt:lpstr>
      <vt:lpstr>Your Product Carbon Footprint Questions</vt:lpstr>
      <vt:lpstr>Your Advice for Those Looking for Solutions</vt:lpstr>
      <vt:lpstr>Your Advice for Those Looking for Solutions</vt:lpstr>
      <vt:lpstr>The Love Letter to Scope 3 Solution Providers</vt:lpstr>
      <vt:lpstr>The Love Letter to Scope 3 Solution Providers</vt:lpstr>
      <vt:lpstr>The 2024 Scope 3 Peer Group Tools Review  </vt:lpstr>
      <vt:lpstr>Respondent Demographics  Primary Workplace Location</vt:lpstr>
      <vt:lpstr>Respondent Demographics Primary Industry</vt:lpstr>
      <vt:lpstr>Respondent Demographics Manufacturing Sub-Industry</vt:lpstr>
      <vt:lpstr>Respondent Demographics Annual Revenue</vt:lpstr>
      <vt:lpstr>Primary Focus of Scope 3 Program           Corporate Value Chain vs Product Lifecycle</vt:lpstr>
      <vt:lpstr>Type of Spend Being Addressed</vt:lpstr>
      <vt:lpstr>Primary Outcome for Pursuing Scope 3 Program</vt:lpstr>
      <vt:lpstr>Current Adoption of Digital Solutions for Scope 3</vt:lpstr>
      <vt:lpstr>Timeline for Selecting a Digital Solution</vt:lpstr>
      <vt:lpstr>Top Challenges Companies Face  When Selecting a Solution</vt:lpstr>
      <vt:lpstr>In-House Development vs Third-Party Solutions</vt:lpstr>
      <vt:lpstr>Importance of Using a Digital Solution  to Deliver on Scope 3 Goals</vt:lpstr>
      <vt:lpstr>How Companies Identify and Select  Digital Solutions</vt:lpstr>
      <vt:lpstr>Multiple Tools Might Be Needed</vt:lpstr>
      <vt:lpstr>Types of Solutions Being Used or Considered</vt:lpstr>
      <vt:lpstr>Market Voice: Vendors Being Used  or Under Consideration</vt:lpstr>
      <vt:lpstr>Market Voice: Enabling Specific Outcomes by Ranking</vt:lpstr>
      <vt:lpstr>Market Voice – Capabilities Assessed</vt:lpstr>
      <vt:lpstr>Top Solution Capabilities Needed Collect and Measure</vt:lpstr>
      <vt:lpstr>Top Solution Capabilities Needed Manage</vt:lpstr>
      <vt:lpstr>Top Solution Capabilities Needed Reduce</vt:lpstr>
      <vt:lpstr>Top Solution Capabilities Needed Report</vt:lpstr>
      <vt:lpstr>Most Important Factors When Selecting a Solution</vt:lpstr>
      <vt:lpstr>Your Procurement Engagement Questions</vt:lpstr>
      <vt:lpstr>Your Procurement Engagement Questions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Demographics</dc:title>
  <dc:subject/>
  <dc:creator>Miguel Cossio</dc:creator>
  <cp:lastModifiedBy>Microsoft Office User</cp:lastModifiedBy>
  <cp:revision>5</cp:revision>
  <dcterms:created xsi:type="dcterms:W3CDTF">2023-12-11T14:21:36Z</dcterms:created>
  <dcterms:modified xsi:type="dcterms:W3CDTF">2024-02-01T11:40:37Z</dcterms:modified>
</cp:coreProperties>
</file>