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147480970" r:id="rId5"/>
    <p:sldId id="2147483360" r:id="rId6"/>
    <p:sldId id="2147481687" r:id="rId7"/>
    <p:sldId id="2147483381" r:id="rId8"/>
    <p:sldId id="2147482571" r:id="rId9"/>
    <p:sldId id="214748336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8F217-460D-9A30-2AFC-279FCE8C2322}" name="Gualtero Bolanos, Sandra" initials="GBS" userId="S::GUALTES@pfizer.com::401947e3-f318-495f-a643-0800b11ca856" providerId="AD"/>
  <p188:author id="{887E9C1A-6DE1-1D71-E04F-B7BCF73AAB4A}" name="Adame-Winningham, Nikki" initials="AWN" userId="S::ADAMEM04@pfizer.com::7d122ded-bea8-4f67-a0ab-a6ea4873a1b8" providerId="AD"/>
  <p188:author id="{40CC8C8B-3F96-9E64-E724-9DBB54FEB8D8}" name="Terracina, Maria" initials="TM" userId="S::TERRACM@pfizer.com::cce958ec-4686-4fac-8628-e3fabdb409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000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4" autoAdjust="0"/>
    <p:restoredTop sz="94660"/>
  </p:normalViewPr>
  <p:slideViewPr>
    <p:cSldViewPr snapToGrid="0">
      <p:cViewPr varScale="1">
        <p:scale>
          <a:sx n="62" d="100"/>
          <a:sy n="62" d="100"/>
        </p:scale>
        <p:origin x="8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5EB42-1F7D-413F-9347-651A967E8018}" type="doc">
      <dgm:prSet loTypeId="urn:microsoft.com/office/officeart/2005/8/layout/cycle8" loCatId="cycle" qsTypeId="urn:microsoft.com/office/officeart/2005/8/quickstyle/simple1" qsCatId="simple" csTypeId="urn:microsoft.com/office/officeart/2005/8/colors/accent1_2" csCatId="accent1" phldr="1"/>
      <dgm:spPr/>
    </dgm:pt>
    <dgm:pt modelId="{84A332E0-94EC-4783-90D9-AA5D1CBE83E6}">
      <dgm:prSet phldrT="[Text]" custT="1"/>
      <dgm:spPr>
        <a:solidFill>
          <a:schemeClr val="accent1">
            <a:lumMod val="50000"/>
          </a:schemeClr>
        </a:solidFill>
      </dgm:spPr>
      <dgm:t>
        <a:bodyPr/>
        <a:lstStyle/>
        <a:p>
          <a:r>
            <a:rPr lang="en-GB" sz="1600" b="1" dirty="0"/>
            <a:t>Collaborate</a:t>
          </a:r>
        </a:p>
        <a:p>
          <a:r>
            <a:rPr lang="en-GB" sz="1100" b="0" dirty="0"/>
            <a:t>Utilize tailored approaches to engage suppliers</a:t>
          </a:r>
        </a:p>
      </dgm:t>
    </dgm:pt>
    <dgm:pt modelId="{09C98B41-76AE-4180-9256-861F15135EE8}" type="parTrans" cxnId="{D760F7C0-4FE7-43F1-9851-C1DFA5E0E600}">
      <dgm:prSet/>
      <dgm:spPr/>
      <dgm:t>
        <a:bodyPr/>
        <a:lstStyle/>
        <a:p>
          <a:endParaRPr lang="en-GB" sz="1050"/>
        </a:p>
      </dgm:t>
    </dgm:pt>
    <dgm:pt modelId="{78C97986-6968-4413-BA04-BFDBE074E32F}" type="sibTrans" cxnId="{D760F7C0-4FE7-43F1-9851-C1DFA5E0E600}">
      <dgm:prSet/>
      <dgm:spPr/>
      <dgm:t>
        <a:bodyPr/>
        <a:lstStyle/>
        <a:p>
          <a:endParaRPr lang="en-GB" sz="1050"/>
        </a:p>
      </dgm:t>
    </dgm:pt>
    <dgm:pt modelId="{3F499F5A-1C5F-488A-8363-F64357FB0BB4}">
      <dgm:prSet phldrT="[Text]" custT="1"/>
      <dgm:spPr>
        <a:solidFill>
          <a:schemeClr val="accent1">
            <a:lumMod val="50000"/>
          </a:schemeClr>
        </a:solidFill>
      </dgm:spPr>
      <dgm:t>
        <a:bodyPr/>
        <a:lstStyle/>
        <a:p>
          <a:r>
            <a:rPr lang="en-GB" sz="1600" b="1" dirty="0"/>
            <a:t>Differentiate</a:t>
          </a:r>
        </a:p>
        <a:p>
          <a:r>
            <a:rPr lang="en-GB" sz="1100" dirty="0"/>
            <a:t>Scale supplier collaboration across Pharma to drive ambitious goals</a:t>
          </a:r>
        </a:p>
      </dgm:t>
    </dgm:pt>
    <dgm:pt modelId="{70007CEC-1154-4C4D-8F42-B7017C425D9F}" type="parTrans" cxnId="{1AC7654A-98AB-44CE-BBC2-AA100629FA70}">
      <dgm:prSet/>
      <dgm:spPr/>
      <dgm:t>
        <a:bodyPr/>
        <a:lstStyle/>
        <a:p>
          <a:endParaRPr lang="en-GB" sz="1050"/>
        </a:p>
      </dgm:t>
    </dgm:pt>
    <dgm:pt modelId="{26872AB9-395A-44B6-AD2D-4E35658B64A1}" type="sibTrans" cxnId="{1AC7654A-98AB-44CE-BBC2-AA100629FA70}">
      <dgm:prSet/>
      <dgm:spPr/>
      <dgm:t>
        <a:bodyPr/>
        <a:lstStyle/>
        <a:p>
          <a:endParaRPr lang="en-GB" sz="1050"/>
        </a:p>
      </dgm:t>
    </dgm:pt>
    <dgm:pt modelId="{AB5CB372-2D82-40B6-AF7C-3485BAD97F07}">
      <dgm:prSet phldrT="[Text]" custT="1"/>
      <dgm:spPr>
        <a:solidFill>
          <a:schemeClr val="accent1">
            <a:lumMod val="50000"/>
          </a:schemeClr>
        </a:solidFill>
      </dgm:spPr>
      <dgm:t>
        <a:bodyPr/>
        <a:lstStyle/>
        <a:p>
          <a:r>
            <a:rPr lang="en-GB" sz="1600" b="1" dirty="0"/>
            <a:t>Segment</a:t>
          </a:r>
          <a:r>
            <a:rPr lang="en-GB" sz="1800" dirty="0"/>
            <a:t> </a:t>
          </a:r>
        </a:p>
        <a:p>
          <a:r>
            <a:rPr lang="en-GB" sz="1100" dirty="0"/>
            <a:t>Prioritize the most impactful initiatives and suppliers to engage</a:t>
          </a:r>
        </a:p>
      </dgm:t>
    </dgm:pt>
    <dgm:pt modelId="{A61BDE16-6B65-4563-B410-99541E221E77}" type="parTrans" cxnId="{258784A2-F069-4123-9C8D-E0F93017BE50}">
      <dgm:prSet/>
      <dgm:spPr/>
      <dgm:t>
        <a:bodyPr/>
        <a:lstStyle/>
        <a:p>
          <a:endParaRPr lang="en-GB" sz="1050"/>
        </a:p>
      </dgm:t>
    </dgm:pt>
    <dgm:pt modelId="{D19AA58E-A0C7-4260-9CCA-295FF0934BE9}" type="sibTrans" cxnId="{258784A2-F069-4123-9C8D-E0F93017BE50}">
      <dgm:prSet/>
      <dgm:spPr/>
      <dgm:t>
        <a:bodyPr/>
        <a:lstStyle/>
        <a:p>
          <a:endParaRPr lang="en-GB" sz="1050"/>
        </a:p>
      </dgm:t>
    </dgm:pt>
    <dgm:pt modelId="{C1FD285F-F5CA-4534-BAB2-DD0801C4FD56}" type="pres">
      <dgm:prSet presAssocID="{E0B5EB42-1F7D-413F-9347-651A967E8018}" presName="compositeShape" presStyleCnt="0">
        <dgm:presLayoutVars>
          <dgm:chMax val="7"/>
          <dgm:dir/>
          <dgm:resizeHandles val="exact"/>
        </dgm:presLayoutVars>
      </dgm:prSet>
      <dgm:spPr/>
    </dgm:pt>
    <dgm:pt modelId="{4B266835-6C41-4A5D-920F-9801F33FDEA5}" type="pres">
      <dgm:prSet presAssocID="{E0B5EB42-1F7D-413F-9347-651A967E8018}" presName="wedge1" presStyleLbl="node1" presStyleIdx="0" presStyleCnt="3"/>
      <dgm:spPr/>
    </dgm:pt>
    <dgm:pt modelId="{C62F9FA3-8055-42E2-BE6C-140A94CFC452}" type="pres">
      <dgm:prSet presAssocID="{E0B5EB42-1F7D-413F-9347-651A967E8018}" presName="dummy1a" presStyleCnt="0"/>
      <dgm:spPr/>
    </dgm:pt>
    <dgm:pt modelId="{7A6E87D0-9C2D-4ACE-BFD6-A835D8C56108}" type="pres">
      <dgm:prSet presAssocID="{E0B5EB42-1F7D-413F-9347-651A967E8018}" presName="dummy1b" presStyleCnt="0"/>
      <dgm:spPr/>
    </dgm:pt>
    <dgm:pt modelId="{AE526B89-CB48-45CD-BCB7-3CC9A7CFAA85}" type="pres">
      <dgm:prSet presAssocID="{E0B5EB42-1F7D-413F-9347-651A967E8018}" presName="wedge1Tx" presStyleLbl="node1" presStyleIdx="0" presStyleCnt="3">
        <dgm:presLayoutVars>
          <dgm:chMax val="0"/>
          <dgm:chPref val="0"/>
          <dgm:bulletEnabled val="1"/>
        </dgm:presLayoutVars>
      </dgm:prSet>
      <dgm:spPr/>
    </dgm:pt>
    <dgm:pt modelId="{485C503D-24BD-4AC4-909E-94E25D935A23}" type="pres">
      <dgm:prSet presAssocID="{E0B5EB42-1F7D-413F-9347-651A967E8018}" presName="wedge2" presStyleLbl="node1" presStyleIdx="1" presStyleCnt="3"/>
      <dgm:spPr/>
    </dgm:pt>
    <dgm:pt modelId="{55CD2259-8B96-4EF3-B35C-03CF85BBCC5C}" type="pres">
      <dgm:prSet presAssocID="{E0B5EB42-1F7D-413F-9347-651A967E8018}" presName="dummy2a" presStyleCnt="0"/>
      <dgm:spPr/>
    </dgm:pt>
    <dgm:pt modelId="{29FDF118-6282-47D9-9AC5-45F5B51B8E97}" type="pres">
      <dgm:prSet presAssocID="{E0B5EB42-1F7D-413F-9347-651A967E8018}" presName="dummy2b" presStyleCnt="0"/>
      <dgm:spPr/>
    </dgm:pt>
    <dgm:pt modelId="{1F5E08C8-0F82-48DE-B143-3F7FA3E4D14E}" type="pres">
      <dgm:prSet presAssocID="{E0B5EB42-1F7D-413F-9347-651A967E8018}" presName="wedge2Tx" presStyleLbl="node1" presStyleIdx="1" presStyleCnt="3">
        <dgm:presLayoutVars>
          <dgm:chMax val="0"/>
          <dgm:chPref val="0"/>
          <dgm:bulletEnabled val="1"/>
        </dgm:presLayoutVars>
      </dgm:prSet>
      <dgm:spPr/>
    </dgm:pt>
    <dgm:pt modelId="{F28FBB31-3819-4609-9873-5AE1D8F7500B}" type="pres">
      <dgm:prSet presAssocID="{E0B5EB42-1F7D-413F-9347-651A967E8018}" presName="wedge3" presStyleLbl="node1" presStyleIdx="2" presStyleCnt="3"/>
      <dgm:spPr/>
    </dgm:pt>
    <dgm:pt modelId="{5A9AB67A-C77E-403D-96D3-AFD7A130480F}" type="pres">
      <dgm:prSet presAssocID="{E0B5EB42-1F7D-413F-9347-651A967E8018}" presName="dummy3a" presStyleCnt="0"/>
      <dgm:spPr/>
    </dgm:pt>
    <dgm:pt modelId="{9330B3C0-F30B-4A27-8D80-56C4A6AEA4C9}" type="pres">
      <dgm:prSet presAssocID="{E0B5EB42-1F7D-413F-9347-651A967E8018}" presName="dummy3b" presStyleCnt="0"/>
      <dgm:spPr/>
    </dgm:pt>
    <dgm:pt modelId="{0BB9EA1A-8963-4071-9CAF-113BACD361EA}" type="pres">
      <dgm:prSet presAssocID="{E0B5EB42-1F7D-413F-9347-651A967E8018}" presName="wedge3Tx" presStyleLbl="node1" presStyleIdx="2" presStyleCnt="3">
        <dgm:presLayoutVars>
          <dgm:chMax val="0"/>
          <dgm:chPref val="0"/>
          <dgm:bulletEnabled val="1"/>
        </dgm:presLayoutVars>
      </dgm:prSet>
      <dgm:spPr/>
    </dgm:pt>
    <dgm:pt modelId="{8F755D89-6CC7-41B4-83E0-4C34942989B7}" type="pres">
      <dgm:prSet presAssocID="{78C97986-6968-4413-BA04-BFDBE074E32F}" presName="arrowWedge1" presStyleLbl="fgSibTrans2D1" presStyleIdx="0" presStyleCnt="3"/>
      <dgm:spPr/>
    </dgm:pt>
    <dgm:pt modelId="{8A94D8FF-3D0A-4718-8788-EBD58A375619}" type="pres">
      <dgm:prSet presAssocID="{26872AB9-395A-44B6-AD2D-4E35658B64A1}" presName="arrowWedge2" presStyleLbl="fgSibTrans2D1" presStyleIdx="1" presStyleCnt="3"/>
      <dgm:spPr/>
    </dgm:pt>
    <dgm:pt modelId="{843234AE-B179-4564-B6BF-87258F0104A2}" type="pres">
      <dgm:prSet presAssocID="{D19AA58E-A0C7-4260-9CCA-295FF0934BE9}" presName="arrowWedge3" presStyleLbl="fgSibTrans2D1" presStyleIdx="2" presStyleCnt="3"/>
      <dgm:spPr/>
    </dgm:pt>
  </dgm:ptLst>
  <dgm:cxnLst>
    <dgm:cxn modelId="{2C03CB64-9A5A-4A63-9533-9CDE946DEA15}" type="presOf" srcId="{E0B5EB42-1F7D-413F-9347-651A967E8018}" destId="{C1FD285F-F5CA-4534-BAB2-DD0801C4FD56}" srcOrd="0" destOrd="0" presId="urn:microsoft.com/office/officeart/2005/8/layout/cycle8"/>
    <dgm:cxn modelId="{1AC7654A-98AB-44CE-BBC2-AA100629FA70}" srcId="{E0B5EB42-1F7D-413F-9347-651A967E8018}" destId="{3F499F5A-1C5F-488A-8363-F64357FB0BB4}" srcOrd="1" destOrd="0" parTransId="{70007CEC-1154-4C4D-8F42-B7017C425D9F}" sibTransId="{26872AB9-395A-44B6-AD2D-4E35658B64A1}"/>
    <dgm:cxn modelId="{F6ED4671-0E7E-4610-B036-F76636BF3277}" type="presOf" srcId="{84A332E0-94EC-4783-90D9-AA5D1CBE83E6}" destId="{AE526B89-CB48-45CD-BCB7-3CC9A7CFAA85}" srcOrd="1" destOrd="0" presId="urn:microsoft.com/office/officeart/2005/8/layout/cycle8"/>
    <dgm:cxn modelId="{39A5D682-89D7-4518-8127-5C6286123A33}" type="presOf" srcId="{AB5CB372-2D82-40B6-AF7C-3485BAD97F07}" destId="{0BB9EA1A-8963-4071-9CAF-113BACD361EA}" srcOrd="1" destOrd="0" presId="urn:microsoft.com/office/officeart/2005/8/layout/cycle8"/>
    <dgm:cxn modelId="{D4C4CF95-CB83-4453-98CD-2ED58E435293}" type="presOf" srcId="{3F499F5A-1C5F-488A-8363-F64357FB0BB4}" destId="{1F5E08C8-0F82-48DE-B143-3F7FA3E4D14E}" srcOrd="1" destOrd="0" presId="urn:microsoft.com/office/officeart/2005/8/layout/cycle8"/>
    <dgm:cxn modelId="{A2CA6CA0-1633-4388-AC2E-027E9D1570F3}" type="presOf" srcId="{3F499F5A-1C5F-488A-8363-F64357FB0BB4}" destId="{485C503D-24BD-4AC4-909E-94E25D935A23}" srcOrd="0" destOrd="0" presId="urn:microsoft.com/office/officeart/2005/8/layout/cycle8"/>
    <dgm:cxn modelId="{258784A2-F069-4123-9C8D-E0F93017BE50}" srcId="{E0B5EB42-1F7D-413F-9347-651A967E8018}" destId="{AB5CB372-2D82-40B6-AF7C-3485BAD97F07}" srcOrd="2" destOrd="0" parTransId="{A61BDE16-6B65-4563-B410-99541E221E77}" sibTransId="{D19AA58E-A0C7-4260-9CCA-295FF0934BE9}"/>
    <dgm:cxn modelId="{D760F7C0-4FE7-43F1-9851-C1DFA5E0E600}" srcId="{E0B5EB42-1F7D-413F-9347-651A967E8018}" destId="{84A332E0-94EC-4783-90D9-AA5D1CBE83E6}" srcOrd="0" destOrd="0" parTransId="{09C98B41-76AE-4180-9256-861F15135EE8}" sibTransId="{78C97986-6968-4413-BA04-BFDBE074E32F}"/>
    <dgm:cxn modelId="{B93AABD1-81CD-4862-A0CB-0CA371099CFD}" type="presOf" srcId="{AB5CB372-2D82-40B6-AF7C-3485BAD97F07}" destId="{F28FBB31-3819-4609-9873-5AE1D8F7500B}" srcOrd="0" destOrd="0" presId="urn:microsoft.com/office/officeart/2005/8/layout/cycle8"/>
    <dgm:cxn modelId="{39979ADA-3CA4-435C-A2BA-2F5425E24C99}" type="presOf" srcId="{84A332E0-94EC-4783-90D9-AA5D1CBE83E6}" destId="{4B266835-6C41-4A5D-920F-9801F33FDEA5}" srcOrd="0" destOrd="0" presId="urn:microsoft.com/office/officeart/2005/8/layout/cycle8"/>
    <dgm:cxn modelId="{C6F45AFA-8E85-4E3B-8C01-519143A17DC3}" type="presParOf" srcId="{C1FD285F-F5CA-4534-BAB2-DD0801C4FD56}" destId="{4B266835-6C41-4A5D-920F-9801F33FDEA5}" srcOrd="0" destOrd="0" presId="urn:microsoft.com/office/officeart/2005/8/layout/cycle8"/>
    <dgm:cxn modelId="{37704BDF-2A83-4725-898E-82F8073C94C2}" type="presParOf" srcId="{C1FD285F-F5CA-4534-BAB2-DD0801C4FD56}" destId="{C62F9FA3-8055-42E2-BE6C-140A94CFC452}" srcOrd="1" destOrd="0" presId="urn:microsoft.com/office/officeart/2005/8/layout/cycle8"/>
    <dgm:cxn modelId="{1C07306F-A2D3-467D-8370-F6F60B4BE0CB}" type="presParOf" srcId="{C1FD285F-F5CA-4534-BAB2-DD0801C4FD56}" destId="{7A6E87D0-9C2D-4ACE-BFD6-A835D8C56108}" srcOrd="2" destOrd="0" presId="urn:microsoft.com/office/officeart/2005/8/layout/cycle8"/>
    <dgm:cxn modelId="{57ADCDE5-E3A2-49B9-84F1-2C33D2094F10}" type="presParOf" srcId="{C1FD285F-F5CA-4534-BAB2-DD0801C4FD56}" destId="{AE526B89-CB48-45CD-BCB7-3CC9A7CFAA85}" srcOrd="3" destOrd="0" presId="urn:microsoft.com/office/officeart/2005/8/layout/cycle8"/>
    <dgm:cxn modelId="{1B480A1C-448B-4024-A809-771EFB99A249}" type="presParOf" srcId="{C1FD285F-F5CA-4534-BAB2-DD0801C4FD56}" destId="{485C503D-24BD-4AC4-909E-94E25D935A23}" srcOrd="4" destOrd="0" presId="urn:microsoft.com/office/officeart/2005/8/layout/cycle8"/>
    <dgm:cxn modelId="{2133F943-A044-49E8-91DD-54E03E24D4CC}" type="presParOf" srcId="{C1FD285F-F5CA-4534-BAB2-DD0801C4FD56}" destId="{55CD2259-8B96-4EF3-B35C-03CF85BBCC5C}" srcOrd="5" destOrd="0" presId="urn:microsoft.com/office/officeart/2005/8/layout/cycle8"/>
    <dgm:cxn modelId="{8B4035E5-BC13-41B1-8FC0-59E165C6F2BF}" type="presParOf" srcId="{C1FD285F-F5CA-4534-BAB2-DD0801C4FD56}" destId="{29FDF118-6282-47D9-9AC5-45F5B51B8E97}" srcOrd="6" destOrd="0" presId="urn:microsoft.com/office/officeart/2005/8/layout/cycle8"/>
    <dgm:cxn modelId="{D7669D2F-383E-4B4F-888A-393D09096058}" type="presParOf" srcId="{C1FD285F-F5CA-4534-BAB2-DD0801C4FD56}" destId="{1F5E08C8-0F82-48DE-B143-3F7FA3E4D14E}" srcOrd="7" destOrd="0" presId="urn:microsoft.com/office/officeart/2005/8/layout/cycle8"/>
    <dgm:cxn modelId="{2597E49A-E5B9-43E2-826E-A68540EF2B71}" type="presParOf" srcId="{C1FD285F-F5CA-4534-BAB2-DD0801C4FD56}" destId="{F28FBB31-3819-4609-9873-5AE1D8F7500B}" srcOrd="8" destOrd="0" presId="urn:microsoft.com/office/officeart/2005/8/layout/cycle8"/>
    <dgm:cxn modelId="{82F5E52B-4B57-48BC-833F-67CF3A3A5AF7}" type="presParOf" srcId="{C1FD285F-F5CA-4534-BAB2-DD0801C4FD56}" destId="{5A9AB67A-C77E-403D-96D3-AFD7A130480F}" srcOrd="9" destOrd="0" presId="urn:microsoft.com/office/officeart/2005/8/layout/cycle8"/>
    <dgm:cxn modelId="{7C1BBE43-B79A-4DDC-860E-9353D70A39D5}" type="presParOf" srcId="{C1FD285F-F5CA-4534-BAB2-DD0801C4FD56}" destId="{9330B3C0-F30B-4A27-8D80-56C4A6AEA4C9}" srcOrd="10" destOrd="0" presId="urn:microsoft.com/office/officeart/2005/8/layout/cycle8"/>
    <dgm:cxn modelId="{C03FF431-0D07-449A-9FEF-59E8273D3885}" type="presParOf" srcId="{C1FD285F-F5CA-4534-BAB2-DD0801C4FD56}" destId="{0BB9EA1A-8963-4071-9CAF-113BACD361EA}" srcOrd="11" destOrd="0" presId="urn:microsoft.com/office/officeart/2005/8/layout/cycle8"/>
    <dgm:cxn modelId="{D80F9C0E-B247-4CBE-8BDF-D3F081FF1709}" type="presParOf" srcId="{C1FD285F-F5CA-4534-BAB2-DD0801C4FD56}" destId="{8F755D89-6CC7-41B4-83E0-4C34942989B7}" srcOrd="12" destOrd="0" presId="urn:microsoft.com/office/officeart/2005/8/layout/cycle8"/>
    <dgm:cxn modelId="{ACC56D88-5DD4-4590-9A8E-B24776EE1FC6}" type="presParOf" srcId="{C1FD285F-F5CA-4534-BAB2-DD0801C4FD56}" destId="{8A94D8FF-3D0A-4718-8788-EBD58A375619}" srcOrd="13" destOrd="0" presId="urn:microsoft.com/office/officeart/2005/8/layout/cycle8"/>
    <dgm:cxn modelId="{01E5DA5F-4B3E-424D-A43A-6763413CA539}" type="presParOf" srcId="{C1FD285F-F5CA-4534-BAB2-DD0801C4FD56}" destId="{843234AE-B179-4564-B6BF-87258F0104A2}"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66835-6C41-4A5D-920F-9801F33FDEA5}">
      <dsp:nvSpPr>
        <dsp:cNvPr id="0" name=""/>
        <dsp:cNvSpPr/>
      </dsp:nvSpPr>
      <dsp:spPr>
        <a:xfrm>
          <a:off x="1126167" y="257462"/>
          <a:ext cx="3327202" cy="3327202"/>
        </a:xfrm>
        <a:prstGeom prst="pie">
          <a:avLst>
            <a:gd name="adj1" fmla="val 16200000"/>
            <a:gd name="adj2" fmla="val 180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Collaborate</a:t>
          </a:r>
        </a:p>
        <a:p>
          <a:pPr marL="0" lvl="0" indent="0" algn="ctr" defTabSz="711200">
            <a:lnSpc>
              <a:spcPct val="90000"/>
            </a:lnSpc>
            <a:spcBef>
              <a:spcPct val="0"/>
            </a:spcBef>
            <a:spcAft>
              <a:spcPct val="35000"/>
            </a:spcAft>
            <a:buNone/>
          </a:pPr>
          <a:r>
            <a:rPr lang="en-GB" sz="1100" b="0" kern="1200" dirty="0"/>
            <a:t>Utilize tailored approaches to engage suppliers</a:t>
          </a:r>
        </a:p>
      </dsp:txBody>
      <dsp:txXfrm>
        <a:off x="2879682" y="962512"/>
        <a:ext cx="1188286" cy="990238"/>
      </dsp:txXfrm>
    </dsp:sp>
    <dsp:sp modelId="{485C503D-24BD-4AC4-909E-94E25D935A23}">
      <dsp:nvSpPr>
        <dsp:cNvPr id="0" name=""/>
        <dsp:cNvSpPr/>
      </dsp:nvSpPr>
      <dsp:spPr>
        <a:xfrm>
          <a:off x="1057643" y="376290"/>
          <a:ext cx="3327202" cy="3327202"/>
        </a:xfrm>
        <a:prstGeom prst="pie">
          <a:avLst>
            <a:gd name="adj1" fmla="val 1800000"/>
            <a:gd name="adj2" fmla="val 900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Differentiate</a:t>
          </a:r>
        </a:p>
        <a:p>
          <a:pPr marL="0" lvl="0" indent="0" algn="ctr" defTabSz="711200">
            <a:lnSpc>
              <a:spcPct val="90000"/>
            </a:lnSpc>
            <a:spcBef>
              <a:spcPct val="0"/>
            </a:spcBef>
            <a:spcAft>
              <a:spcPct val="35000"/>
            </a:spcAft>
            <a:buNone/>
          </a:pPr>
          <a:r>
            <a:rPr lang="en-GB" sz="1100" kern="1200" dirty="0"/>
            <a:t>Scale supplier collaboration across Pharma to drive ambitious goals</a:t>
          </a:r>
        </a:p>
      </dsp:txBody>
      <dsp:txXfrm>
        <a:off x="1849834" y="2535011"/>
        <a:ext cx="1782429" cy="871410"/>
      </dsp:txXfrm>
    </dsp:sp>
    <dsp:sp modelId="{F28FBB31-3819-4609-9873-5AE1D8F7500B}">
      <dsp:nvSpPr>
        <dsp:cNvPr id="0" name=""/>
        <dsp:cNvSpPr/>
      </dsp:nvSpPr>
      <dsp:spPr>
        <a:xfrm>
          <a:off x="989118" y="257462"/>
          <a:ext cx="3327202" cy="3327202"/>
        </a:xfrm>
        <a:prstGeom prst="pie">
          <a:avLst>
            <a:gd name="adj1" fmla="val 9000000"/>
            <a:gd name="adj2" fmla="val 1620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Segment</a:t>
          </a:r>
          <a:r>
            <a:rPr lang="en-GB" sz="1800" kern="1200" dirty="0"/>
            <a:t> </a:t>
          </a:r>
        </a:p>
        <a:p>
          <a:pPr marL="0" lvl="0" indent="0" algn="ctr" defTabSz="711200">
            <a:lnSpc>
              <a:spcPct val="90000"/>
            </a:lnSpc>
            <a:spcBef>
              <a:spcPct val="0"/>
            </a:spcBef>
            <a:spcAft>
              <a:spcPct val="35000"/>
            </a:spcAft>
            <a:buNone/>
          </a:pPr>
          <a:r>
            <a:rPr lang="en-GB" sz="1100" kern="1200" dirty="0"/>
            <a:t>Prioritize the most impactful initiatives and suppliers to engage</a:t>
          </a:r>
        </a:p>
      </dsp:txBody>
      <dsp:txXfrm>
        <a:off x="1374519" y="962512"/>
        <a:ext cx="1188286" cy="990238"/>
      </dsp:txXfrm>
    </dsp:sp>
    <dsp:sp modelId="{8F755D89-6CC7-41B4-83E0-4C34942989B7}">
      <dsp:nvSpPr>
        <dsp:cNvPr id="0" name=""/>
        <dsp:cNvSpPr/>
      </dsp:nvSpPr>
      <dsp:spPr>
        <a:xfrm>
          <a:off x="920472" y="51492"/>
          <a:ext cx="3739141" cy="373914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94D8FF-3D0A-4718-8788-EBD58A375619}">
      <dsp:nvSpPr>
        <dsp:cNvPr id="0" name=""/>
        <dsp:cNvSpPr/>
      </dsp:nvSpPr>
      <dsp:spPr>
        <a:xfrm>
          <a:off x="851673" y="170110"/>
          <a:ext cx="3739141" cy="373914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234AE-B179-4564-B6BF-87258F0104A2}">
      <dsp:nvSpPr>
        <dsp:cNvPr id="0" name=""/>
        <dsp:cNvSpPr/>
      </dsp:nvSpPr>
      <dsp:spPr>
        <a:xfrm>
          <a:off x="782874" y="51492"/>
          <a:ext cx="3739141" cy="373914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0F212-B735-4585-8665-4AED5AFA1CE8}" type="datetimeFigureOut">
              <a:rPr lang="en-GB" smtClean="0"/>
              <a:t>20/01/2024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222B2-8C98-49E0-83CF-2A16294B43DF}" type="slidenum">
              <a:rPr lang="en-GB" smtClean="0"/>
              <a:t>‹N›</a:t>
            </a:fld>
            <a:endParaRPr lang="en-GB" dirty="0"/>
          </a:p>
        </p:txBody>
      </p:sp>
    </p:spTree>
    <p:extLst>
      <p:ext uri="{BB962C8B-B14F-4D97-AF65-F5344CB8AC3E}">
        <p14:creationId xmlns:p14="http://schemas.microsoft.com/office/powerpoint/2010/main" val="328780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215FD-29F1-3A4E-9F4F-3C7FFB7F4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95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effectLst/>
              <a:latin typeface="Calibri" panose="020F0502020204030204" pitchFamily="34" charset="0"/>
              <a:ea typeface="Calibri" panose="020F0502020204030204" pitchFamily="34" charset="0"/>
            </a:endParaRPr>
          </a:p>
        </p:txBody>
      </p:sp>
      <p:sp>
        <p:nvSpPr>
          <p:cNvPr id="4" name="Segnaposto numero diapositiva 3"/>
          <p:cNvSpPr>
            <a:spLocks noGrp="1"/>
          </p:cNvSpPr>
          <p:nvPr>
            <p:ph type="sldNum" sz="quarter" idx="5"/>
          </p:nvPr>
        </p:nvSpPr>
        <p:spPr/>
        <p:txBody>
          <a:bodyPr/>
          <a:lstStyle/>
          <a:p>
            <a:fld id="{F39222B2-8C98-49E0-83CF-2A16294B43DF}" type="slidenum">
              <a:rPr lang="en-GB" smtClean="0"/>
              <a:t>2</a:t>
            </a:fld>
            <a:endParaRPr lang="en-GB" dirty="0"/>
          </a:p>
        </p:txBody>
      </p:sp>
    </p:spTree>
    <p:extLst>
      <p:ext uri="{BB962C8B-B14F-4D97-AF65-F5344CB8AC3E}">
        <p14:creationId xmlns:p14="http://schemas.microsoft.com/office/powerpoint/2010/main" val="298052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58B21-B6AC-44BD-AF7C-E9CA0BCBF002}"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4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AD66EA-771F-48D1-BF29-D2A23895C4E4}"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27488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AD66EA-771F-48D1-BF29-D2A23895C4E4}"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3962043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832344CB-3534-45AD-AFD7-41E2E682067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4849"/>
          <a:stretch/>
        </p:blipFill>
        <p:spPr bwMode="gray">
          <a:xfrm>
            <a:off x="4831870" y="-10346"/>
            <a:ext cx="7360131" cy="6735001"/>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‹N›</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57" name="Text Placeholder 3">
            <a:extLst>
              <a:ext uri="{FF2B5EF4-FFF2-40B4-BE49-F238E27FC236}">
                <a16:creationId xmlns:a16="http://schemas.microsoft.com/office/drawing/2014/main" id="{70E02DB8-7DF9-4D61-B849-4927B0A5751D}"/>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286770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61843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29636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9925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914" y="6346663"/>
            <a:ext cx="914638"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‹N›</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Sourcing &amp; Enterprise Services</a:t>
            </a:r>
            <a:endParaRPr lang="en-US" sz="800" b="0" dirty="0">
              <a:solidFill>
                <a:schemeClr val="bg1"/>
              </a:solidFill>
            </a:endParaRPr>
          </a:p>
        </p:txBody>
      </p:sp>
    </p:spTree>
    <p:custDataLst>
      <p:tags r:id="rId1"/>
    </p:custDataLst>
    <p:extLst>
      <p:ext uri="{BB962C8B-B14F-4D97-AF65-F5344CB8AC3E}">
        <p14:creationId xmlns:p14="http://schemas.microsoft.com/office/powerpoint/2010/main" val="41054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Layout Title Subtitle">
    <p:bg>
      <p:bgPr>
        <a:solidFill>
          <a:srgbClr val="EDE3D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0BA6-3BD3-43D4-92C6-A1A38869B2D7}"/>
              </a:ext>
            </a:extLst>
          </p:cNvPr>
          <p:cNvSpPr>
            <a:spLocks noGrp="1"/>
          </p:cNvSpPr>
          <p:nvPr>
            <p:ph type="title" hasCustomPrompt="1"/>
          </p:nvPr>
        </p:nvSpPr>
        <p:spPr>
          <a:xfrm>
            <a:off x="381000" y="381000"/>
            <a:ext cx="11430000" cy="705803"/>
          </a:xfrm>
        </p:spPr>
        <p:txBody>
          <a:bodyPr/>
          <a:lstStyle>
            <a:lvl1pPr>
              <a:defRPr/>
            </a:lvl1pPr>
          </a:lstStyle>
          <a:p>
            <a:r>
              <a:rPr lang="en-US" err="1"/>
              <a:t>Mastertitelformat</a:t>
            </a:r>
            <a:r>
              <a:rPr lang="en-US"/>
              <a:t> </a:t>
            </a:r>
            <a:r>
              <a:rPr lang="en-US" err="1"/>
              <a:t>bearbeiten</a:t>
            </a:r>
            <a:endParaRPr lang="en-US"/>
          </a:p>
        </p:txBody>
      </p:sp>
      <p:sp>
        <p:nvSpPr>
          <p:cNvPr id="3" name="Foliennummernplatzhalter 2">
            <a:extLst>
              <a:ext uri="{FF2B5EF4-FFF2-40B4-BE49-F238E27FC236}">
                <a16:creationId xmlns:a16="http://schemas.microsoft.com/office/drawing/2014/main" id="{1CEEAADB-4671-465D-AE09-CF767FAB5707}"/>
              </a:ext>
            </a:extLst>
          </p:cNvPr>
          <p:cNvSpPr>
            <a:spLocks noGrp="1"/>
          </p:cNvSpPr>
          <p:nvPr>
            <p:ph type="sldNum" sz="quarter" idx="10"/>
          </p:nvPr>
        </p:nvSpPr>
        <p:spPr/>
        <p:txBody>
          <a:bodyPr/>
          <a:lstStyle/>
          <a:p>
            <a:pPr algn="r" defTabSz="228600">
              <a:spcAft>
                <a:spcPts val="1200"/>
              </a:spcAft>
            </a:pPr>
            <a:fld id="{CC9E6EB9-168E-4914-8CC7-2E853AFB4F1B}" type="slidenum">
              <a:rPr lang="en-US" smtClean="0"/>
              <a:pPr algn="r" defTabSz="228600">
                <a:spcAft>
                  <a:spcPts val="1200"/>
                </a:spcAft>
              </a:pPr>
              <a:t>‹N›</a:t>
            </a:fld>
            <a:endParaRPr lang="en-US" dirty="0"/>
          </a:p>
        </p:txBody>
      </p:sp>
      <p:sp>
        <p:nvSpPr>
          <p:cNvPr id="9" name="Textplatzhalter 8">
            <a:extLst>
              <a:ext uri="{FF2B5EF4-FFF2-40B4-BE49-F238E27FC236}">
                <a16:creationId xmlns:a16="http://schemas.microsoft.com/office/drawing/2014/main" id="{9B60DBB4-A363-4BD4-9110-F76AE704582C}"/>
              </a:ext>
            </a:extLst>
          </p:cNvPr>
          <p:cNvSpPr>
            <a:spLocks noGrp="1"/>
          </p:cNvSpPr>
          <p:nvPr>
            <p:ph type="body" sz="quarter" idx="12" hasCustomPrompt="1"/>
          </p:nvPr>
        </p:nvSpPr>
        <p:spPr>
          <a:xfrm>
            <a:off x="381000" y="1086803"/>
            <a:ext cx="11430000" cy="288925"/>
          </a:xfrm>
        </p:spPr>
        <p:txBody>
          <a:bodyPr>
            <a:noAutofit/>
          </a:bodyPr>
          <a:lstStyle>
            <a:lvl1pPr>
              <a:lnSpc>
                <a:spcPct val="80000"/>
              </a:lnSpc>
              <a:defRPr sz="2000" b="1">
                <a:solidFill>
                  <a:schemeClr val="accent1"/>
                </a:solidFill>
              </a:defRPr>
            </a:lvl1pPr>
          </a:lstStyle>
          <a:p>
            <a:pPr lvl="0"/>
            <a:r>
              <a:rPr lang="en-US" err="1"/>
              <a:t>Mastertextformat</a:t>
            </a:r>
            <a:r>
              <a:rPr lang="en-US"/>
              <a:t> </a:t>
            </a:r>
            <a:r>
              <a:rPr lang="en-US" err="1"/>
              <a:t>bearbeiten</a:t>
            </a:r>
            <a:endParaRPr lang="en-US"/>
          </a:p>
        </p:txBody>
      </p:sp>
    </p:spTree>
    <p:extLst>
      <p:ext uri="{BB962C8B-B14F-4D97-AF65-F5344CB8AC3E}">
        <p14:creationId xmlns:p14="http://schemas.microsoft.com/office/powerpoint/2010/main" val="13381846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ey Message Gradient Dark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6D9E35-52AB-6044-39B2-B634DF8DAA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8" name="Freeform 1">
            <a:extLst>
              <a:ext uri="{FF2B5EF4-FFF2-40B4-BE49-F238E27FC236}">
                <a16:creationId xmlns:a16="http://schemas.microsoft.com/office/drawing/2014/main" id="{7A25D5D1-35EF-F44A-B240-8D4B4A3B2062}"/>
              </a:ext>
            </a:extLst>
          </p:cNvPr>
          <p:cNvSpPr>
            <a:spLocks noChangeArrowheads="1"/>
          </p:cNvSpPr>
          <p:nvPr/>
        </p:nvSpPr>
        <p:spPr bwMode="auto">
          <a:xfrm>
            <a:off x="598186" y="6161612"/>
            <a:ext cx="182346" cy="200037"/>
          </a:xfrm>
          <a:custGeom>
            <a:avLst/>
            <a:gdLst>
              <a:gd name="T0" fmla="*/ 0 w 9910"/>
              <a:gd name="T1" fmla="*/ 10874 h 10875"/>
              <a:gd name="T2" fmla="*/ 9909 w 9910"/>
              <a:gd name="T3" fmla="*/ 6856 h 10875"/>
              <a:gd name="T4" fmla="*/ 9909 w 9910"/>
              <a:gd name="T5" fmla="*/ 4017 h 10875"/>
              <a:gd name="T6" fmla="*/ 0 w 9910"/>
              <a:gd name="T7" fmla="*/ 0 h 10875"/>
              <a:gd name="T8" fmla="*/ 0 w 9910"/>
              <a:gd name="T9" fmla="*/ 2839 h 10875"/>
              <a:gd name="T10" fmla="*/ 6407 w 9910"/>
              <a:gd name="T11" fmla="*/ 5437 h 10875"/>
              <a:gd name="T12" fmla="*/ 0 w 9910"/>
              <a:gd name="T13" fmla="*/ 8034 h 10875"/>
              <a:gd name="T14" fmla="*/ 0 w 9910"/>
              <a:gd name="T15" fmla="*/ 10874 h 108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10" h="10875">
                <a:moveTo>
                  <a:pt x="0" y="10874"/>
                </a:moveTo>
                <a:lnTo>
                  <a:pt x="9909" y="6856"/>
                </a:lnTo>
                <a:lnTo>
                  <a:pt x="9909" y="4017"/>
                </a:lnTo>
                <a:lnTo>
                  <a:pt x="0" y="0"/>
                </a:lnTo>
                <a:lnTo>
                  <a:pt x="0" y="2839"/>
                </a:lnTo>
                <a:lnTo>
                  <a:pt x="6407" y="5437"/>
                </a:lnTo>
                <a:lnTo>
                  <a:pt x="0" y="8034"/>
                </a:lnTo>
                <a:lnTo>
                  <a:pt x="0" y="10874"/>
                </a:lnTo>
              </a:path>
            </a:pathLst>
          </a:custGeom>
          <a:solidFill>
            <a:schemeClr val="tx1"/>
          </a:solidFill>
          <a:ln>
            <a:noFill/>
          </a:ln>
          <a:effectLst/>
        </p:spPr>
        <p:txBody>
          <a:bodyPr wrap="none" anchor="ctr"/>
          <a:lstStyle/>
          <a:p>
            <a:endParaRPr lang="en-US" dirty="0"/>
          </a:p>
        </p:txBody>
      </p:sp>
      <p:sp>
        <p:nvSpPr>
          <p:cNvPr id="4" name="Footer Placeholder 3">
            <a:extLst>
              <a:ext uri="{FF2B5EF4-FFF2-40B4-BE49-F238E27FC236}">
                <a16:creationId xmlns:a16="http://schemas.microsoft.com/office/drawing/2014/main" id="{D01138CF-84CD-5B49-869F-03E0A64DDF64}"/>
              </a:ext>
            </a:extLst>
          </p:cNvPr>
          <p:cNvSpPr>
            <a:spLocks noGrp="1"/>
          </p:cNvSpPr>
          <p:nvPr>
            <p:ph type="ftr" sz="quarter" idx="10"/>
          </p:nvPr>
        </p:nvSpPr>
        <p:spPr>
          <a:xfrm>
            <a:off x="8646811" y="6155266"/>
            <a:ext cx="2543174" cy="207844"/>
          </a:xfrm>
        </p:spPr>
        <p:txBody>
          <a:bodyPr/>
          <a:lstStyle>
            <a:lvl1pPr>
              <a:defRPr>
                <a:solidFill>
                  <a:srgbClr val="FFFFFF"/>
                </a:solidFill>
              </a:defRPr>
            </a:lvl1pPr>
          </a:lstStyle>
          <a:p>
            <a:pPr defTabSz="228600">
              <a:spcAft>
                <a:spcPts val="1200"/>
              </a:spcAft>
              <a:defRPr/>
            </a:pPr>
            <a:r>
              <a:rPr lang="en-US" dirty="0"/>
              <a:t>Copyright © 2023 Accenture. All rights reserved.</a:t>
            </a:r>
            <a:endParaRPr lang="en-GB" dirty="0"/>
          </a:p>
        </p:txBody>
      </p:sp>
      <p:sp>
        <p:nvSpPr>
          <p:cNvPr id="6" name="Slide Number Placeholder 5">
            <a:extLst>
              <a:ext uri="{FF2B5EF4-FFF2-40B4-BE49-F238E27FC236}">
                <a16:creationId xmlns:a16="http://schemas.microsoft.com/office/drawing/2014/main" id="{EC0ECE3C-15DE-5440-B893-FE32BC20141C}"/>
              </a:ext>
            </a:extLst>
          </p:cNvPr>
          <p:cNvSpPr>
            <a:spLocks noGrp="1"/>
          </p:cNvSpPr>
          <p:nvPr>
            <p:ph type="sldNum" sz="quarter" idx="11"/>
          </p:nvPr>
        </p:nvSpPr>
        <p:spPr>
          <a:xfrm>
            <a:off x="11189986" y="6155266"/>
            <a:ext cx="381000" cy="207844"/>
          </a:xfrm>
        </p:spPr>
        <p:txBody>
          <a:bodyPr/>
          <a:lstStyle>
            <a:lvl1pPr>
              <a:defRPr>
                <a:solidFill>
                  <a:srgbClr val="FFFFFF"/>
                </a:solidFill>
              </a:defRPr>
            </a:lvl1pPr>
          </a:lstStyle>
          <a:p>
            <a:fld id="{1F90F471-3972-4120-B8B3-0237DE626C35}" type="slidenum">
              <a:rPr lang="en-US" smtClean="0"/>
              <a:pPr/>
              <a:t>‹N›</a:t>
            </a:fld>
            <a:endParaRPr lang="en-US" dirty="0"/>
          </a:p>
        </p:txBody>
      </p:sp>
    </p:spTree>
    <p:extLst>
      <p:ext uri="{BB962C8B-B14F-4D97-AF65-F5344CB8AC3E}">
        <p14:creationId xmlns:p14="http://schemas.microsoft.com/office/powerpoint/2010/main" val="59996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‹N›</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28741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30254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4172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24365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48647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9195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73820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6600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DFBA396-9171-FFA1-9FF3-661226E7AE8A}"/>
              </a:ext>
            </a:extLst>
          </p:cNvPr>
          <p:cNvGraphicFramePr>
            <a:graphicFrameLocks noChangeAspect="1"/>
          </p:cNvGraphicFramePr>
          <p:nvPr userDrawn="1">
            <p:custDataLst>
              <p:tags r:id="rId18"/>
            </p:custDataLst>
            <p:extLst>
              <p:ext uri="{D42A27DB-BD31-4B8C-83A1-F6EECF244321}">
                <p14:modId xmlns:p14="http://schemas.microsoft.com/office/powerpoint/2010/main" val="228407682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5" name="think-cell data - do not delete" hidden="1">
                        <a:extLst>
                          <a:ext uri="{FF2B5EF4-FFF2-40B4-BE49-F238E27FC236}">
                            <a16:creationId xmlns:a16="http://schemas.microsoft.com/office/drawing/2014/main" id="{5DFBA396-9171-FFA1-9FF3-661226E7AE8A}"/>
                          </a:ext>
                        </a:extLst>
                      </p:cNvPr>
                      <p:cNvPicPr/>
                      <p:nvPr/>
                    </p:nvPicPr>
                    <p:blipFill>
                      <a:blip r:embed="rId20"/>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pic>
        <p:nvPicPr>
          <p:cNvPr id="19" name="Google Shape;53;p7">
            <a:extLst>
              <a:ext uri="{FF2B5EF4-FFF2-40B4-BE49-F238E27FC236}">
                <a16:creationId xmlns:a16="http://schemas.microsoft.com/office/drawing/2014/main" id="{F9F93DF4-D19B-46BE-B88F-8BB1DA82CA35}"/>
              </a:ext>
            </a:extLst>
          </p:cNvPr>
          <p:cNvPicPr preferRelativeResize="0">
            <a:picLocks noChangeAspect="1"/>
          </p:cNvPicPr>
          <p:nvPr userDrawn="1"/>
        </p:nvPicPr>
        <p:blipFill>
          <a:blip r:embed="rId21"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‹N›</a:t>
            </a:fld>
            <a:endParaRPr lang="en-US" sz="800" dirty="0">
              <a:solidFill>
                <a:srgbClr val="A1AAB1"/>
              </a:solidFill>
              <a:latin typeface="+mn-lt"/>
            </a:endParaRPr>
          </a:p>
        </p:txBody>
      </p:sp>
      <p:sp>
        <p:nvSpPr>
          <p:cNvPr id="15" name="Google Shape;52;p7">
            <a:extLst>
              <a:ext uri="{FF2B5EF4-FFF2-40B4-BE49-F238E27FC236}">
                <a16:creationId xmlns:a16="http://schemas.microsoft.com/office/drawing/2014/main" id="{32B9580A-B465-4E15-BAF0-0919554158D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20" name="Text Placeholder 3">
            <a:extLst>
              <a:ext uri="{FF2B5EF4-FFF2-40B4-BE49-F238E27FC236}">
                <a16:creationId xmlns:a16="http://schemas.microsoft.com/office/drawing/2014/main" id="{405B5027-9C8E-4D3E-B630-4D23F5F13B50}"/>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rgbClr val="0000C9"/>
                </a:solidFill>
              </a:rPr>
              <a:t>Sourcing &amp; Enterprise Services</a:t>
            </a:r>
            <a:endParaRPr lang="en-US" sz="800" b="0" dirty="0">
              <a:solidFill>
                <a:srgbClr val="0000C9"/>
              </a:solidFill>
            </a:endParaRPr>
          </a:p>
        </p:txBody>
      </p:sp>
    </p:spTree>
    <p:custDataLst>
      <p:tags r:id="rId17"/>
    </p:custDataLst>
    <p:extLst>
      <p:ext uri="{BB962C8B-B14F-4D97-AF65-F5344CB8AC3E}">
        <p14:creationId xmlns:p14="http://schemas.microsoft.com/office/powerpoint/2010/main" val="1919071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xml"/><Relationship Id="rId7" Type="http://schemas.openxmlformats.org/officeDocument/2006/relationships/diagramLayout" Target="../diagrams/layout1.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4.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C86BF1-7A65-DC0E-529D-9DF646F54B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think-cell data - do not delete" hidden="1">
                        <a:extLst>
                          <a:ext uri="{FF2B5EF4-FFF2-40B4-BE49-F238E27FC236}">
                            <a16:creationId xmlns:a16="http://schemas.microsoft.com/office/drawing/2014/main" id="{DEC86BF1-7A65-DC0E-529D-9DF646F54B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itle 1">
            <a:extLst>
              <a:ext uri="{FF2B5EF4-FFF2-40B4-BE49-F238E27FC236}">
                <a16:creationId xmlns:a16="http://schemas.microsoft.com/office/drawing/2014/main" id="{0D1683D9-B1E7-1A4A-B789-50980CA765E3}"/>
              </a:ext>
            </a:extLst>
          </p:cNvPr>
          <p:cNvSpPr txBox="1">
            <a:spLocks/>
          </p:cNvSpPr>
          <p:nvPr/>
        </p:nvSpPr>
        <p:spPr bwMode="auto">
          <a:xfrm>
            <a:off x="247650" y="533702"/>
            <a:ext cx="8957995" cy="190195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a:solidFill>
                  <a:schemeClr val="bg1"/>
                </a:solidFill>
                <a:latin typeface="+mj-lt"/>
                <a:ea typeface="+mj-ea"/>
                <a:cs typeface="+mj-cs"/>
              </a:defRPr>
            </a:lvl1pPr>
          </a:lstStyle>
          <a:p>
            <a:r>
              <a:rPr lang="it-IT" sz="4400" dirty="0"/>
              <a:t>Supplier engagement &amp; </a:t>
            </a:r>
          </a:p>
          <a:p>
            <a:r>
              <a:rPr lang="it-IT" sz="4400" dirty="0"/>
              <a:t>data </a:t>
            </a:r>
            <a:r>
              <a:rPr lang="it-IT" sz="4400" dirty="0" err="1"/>
              <a:t>methodology</a:t>
            </a:r>
            <a:r>
              <a:rPr lang="it-IT" sz="4400" dirty="0"/>
              <a:t> </a:t>
            </a:r>
            <a:r>
              <a:rPr lang="it-IT" sz="4400" dirty="0" err="1"/>
              <a:t>journey</a:t>
            </a:r>
            <a:endParaRPr lang="it-IT" sz="2400" dirty="0"/>
          </a:p>
          <a:p>
            <a:r>
              <a:rPr lang="it-IT" sz="4400" dirty="0"/>
              <a:t>Pfizer </a:t>
            </a:r>
          </a:p>
        </p:txBody>
      </p:sp>
      <p:pic>
        <p:nvPicPr>
          <p:cNvPr id="2" name="Picture 1" descr="A planet from outer space&#10;&#10;Description automatically generated with low confidence">
            <a:extLst>
              <a:ext uri="{FF2B5EF4-FFF2-40B4-BE49-F238E27FC236}">
                <a16:creationId xmlns:a16="http://schemas.microsoft.com/office/drawing/2014/main" id="{D0F3B326-19FB-54C5-D277-6673C7B47D1A}"/>
              </a:ext>
            </a:extLst>
          </p:cNvPr>
          <p:cNvPicPr>
            <a:picLocks noChangeAspect="1"/>
          </p:cNvPicPr>
          <p:nvPr/>
        </p:nvPicPr>
        <p:blipFill>
          <a:blip r:embed="rId6"/>
          <a:stretch>
            <a:fillRect/>
          </a:stretch>
        </p:blipFill>
        <p:spPr>
          <a:xfrm>
            <a:off x="6291041" y="1096767"/>
            <a:ext cx="5095555" cy="5095555"/>
          </a:xfrm>
          <a:prstGeom prst="rect">
            <a:avLst/>
          </a:prstGeom>
        </p:spPr>
      </p:pic>
      <p:pic>
        <p:nvPicPr>
          <p:cNvPr id="39" name="Google Shape;311;p30">
            <a:extLst>
              <a:ext uri="{FF2B5EF4-FFF2-40B4-BE49-F238E27FC236}">
                <a16:creationId xmlns:a16="http://schemas.microsoft.com/office/drawing/2014/main" id="{55B6220D-A50B-4033-9926-E60A44A83265}"/>
              </a:ext>
            </a:extLst>
          </p:cNvPr>
          <p:cNvPicPr preferRelativeResize="0">
            <a:picLocks noChangeAspect="1"/>
          </p:cNvPicPr>
          <p:nvPr/>
        </p:nvPicPr>
        <p:blipFill rotWithShape="1">
          <a:blip r:embed="rId7" cstate="email">
            <a:extLst>
              <a:ext uri="{28A0092B-C50C-407E-A947-70E740481C1C}">
                <a14:useLocalDpi xmlns:a14="http://schemas.microsoft.com/office/drawing/2010/main"/>
              </a:ext>
            </a:extLst>
          </a:blip>
          <a:srcRect t="1866" r="61864" b="1866"/>
          <a:stretch/>
        </p:blipFill>
        <p:spPr bwMode="invGray">
          <a:xfrm>
            <a:off x="5733288" y="334169"/>
            <a:ext cx="6211062" cy="6620750"/>
          </a:xfrm>
          <a:prstGeom prst="rect">
            <a:avLst/>
          </a:prstGeom>
          <a:noFill/>
          <a:ln>
            <a:noFill/>
          </a:ln>
        </p:spPr>
      </p:pic>
      <p:sp>
        <p:nvSpPr>
          <p:cNvPr id="4" name="Segnaposto contenuto 3">
            <a:extLst>
              <a:ext uri="{FF2B5EF4-FFF2-40B4-BE49-F238E27FC236}">
                <a16:creationId xmlns:a16="http://schemas.microsoft.com/office/drawing/2014/main" id="{72DDA724-CCA9-39D3-8854-1F9FD9DA8E2A}"/>
              </a:ext>
            </a:extLst>
          </p:cNvPr>
          <p:cNvSpPr>
            <a:spLocks noGrp="1"/>
          </p:cNvSpPr>
          <p:nvPr>
            <p:ph idx="1"/>
          </p:nvPr>
        </p:nvSpPr>
        <p:spPr>
          <a:xfrm>
            <a:off x="441789" y="3198252"/>
            <a:ext cx="10171416" cy="2624627"/>
          </a:xfrm>
        </p:spPr>
        <p:txBody>
          <a:bodyPr/>
          <a:lstStyle/>
          <a:p>
            <a:endParaRPr lang="it-IT" sz="2400" dirty="0"/>
          </a:p>
          <a:p>
            <a:endParaRPr lang="it-IT" sz="2400" dirty="0"/>
          </a:p>
          <a:p>
            <a:r>
              <a:rPr lang="it-IT" sz="2400" dirty="0"/>
              <a:t>Maria Terracina</a:t>
            </a:r>
          </a:p>
          <a:p>
            <a:r>
              <a:rPr lang="it-IT" sz="2400" dirty="0"/>
              <a:t>London, Jan 24-25 2024 </a:t>
            </a:r>
          </a:p>
        </p:txBody>
      </p:sp>
      <p:sp>
        <p:nvSpPr>
          <p:cNvPr id="5" name="TextBox 4">
            <a:extLst>
              <a:ext uri="{FF2B5EF4-FFF2-40B4-BE49-F238E27FC236}">
                <a16:creationId xmlns:a16="http://schemas.microsoft.com/office/drawing/2014/main" id="{15E2856F-076D-FEC0-1D41-1D67C7E1DA88}"/>
              </a:ext>
            </a:extLst>
          </p:cNvPr>
          <p:cNvSpPr txBox="1"/>
          <p:nvPr/>
        </p:nvSpPr>
        <p:spPr bwMode="gray">
          <a:xfrm>
            <a:off x="3421929" y="6391855"/>
            <a:ext cx="7371762" cy="412601"/>
          </a:xfrm>
          <a:prstGeom prst="rect">
            <a:avLst/>
          </a:prstGeom>
        </p:spPr>
        <p:txBody>
          <a:bodyPr wrap="square" lIns="45720" tIns="45720" rIns="45720" bIns="45720" rtlCol="0">
            <a:noAutofit/>
          </a:bodyPr>
          <a:lstStyle/>
          <a:p>
            <a:pPr algn="l">
              <a:lnSpc>
                <a:spcPct val="90000"/>
              </a:lnSpc>
              <a:spcBef>
                <a:spcPts val="1000"/>
              </a:spcBef>
            </a:pPr>
            <a:r>
              <a:rPr lang="en-US" sz="1100" dirty="0">
                <a:solidFill>
                  <a:schemeClr val="bg1"/>
                </a:solidFill>
              </a:rPr>
              <a:t>Information in this presentation is provided as an example of Pfizer’s climate actions. This presentation is not a recommendation for appropriate actions for other companies. </a:t>
            </a:r>
          </a:p>
        </p:txBody>
      </p:sp>
      <p:sp>
        <p:nvSpPr>
          <p:cNvPr id="6" name="CasellaDiTesto 5">
            <a:extLst>
              <a:ext uri="{FF2B5EF4-FFF2-40B4-BE49-F238E27FC236}">
                <a16:creationId xmlns:a16="http://schemas.microsoft.com/office/drawing/2014/main" id="{061D5930-A567-FE19-5B62-048438351108}"/>
              </a:ext>
            </a:extLst>
          </p:cNvPr>
          <p:cNvSpPr txBox="1"/>
          <p:nvPr/>
        </p:nvSpPr>
        <p:spPr bwMode="gray">
          <a:xfrm>
            <a:off x="85396" y="473508"/>
            <a:ext cx="6899386" cy="914400"/>
          </a:xfrm>
          <a:prstGeom prst="rect">
            <a:avLst/>
          </a:prstGeom>
        </p:spPr>
        <p:txBody>
          <a:bodyPr wrap="none" lIns="45720" tIns="45720" rIns="45720" bIns="45720" rtlCol="0">
            <a:noAutofit/>
          </a:bodyPr>
          <a:lstStyle/>
          <a:p>
            <a:pPr marL="171450" indent="-171450" algn="l">
              <a:lnSpc>
                <a:spcPct val="90000"/>
              </a:lnSpc>
              <a:spcBef>
                <a:spcPts val="1000"/>
              </a:spcBef>
              <a:buFont typeface="Arial" panose="020B0604020202020204" pitchFamily="34" charset="0"/>
              <a:buChar char="•"/>
            </a:pPr>
            <a:endParaRPr lang="it-IT" sz="1600" dirty="0" err="1"/>
          </a:p>
        </p:txBody>
      </p:sp>
    </p:spTree>
    <p:extLst>
      <p:ext uri="{BB962C8B-B14F-4D97-AF65-F5344CB8AC3E}">
        <p14:creationId xmlns:p14="http://schemas.microsoft.com/office/powerpoint/2010/main" val="1277012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31046D64-B612-CA50-85EE-2AAF417ECA3A}"/>
              </a:ext>
            </a:extLst>
          </p:cNvPr>
          <p:cNvSpPr>
            <a:spLocks noGrp="1"/>
          </p:cNvSpPr>
          <p:nvPr>
            <p:ph idx="1"/>
          </p:nvPr>
        </p:nvSpPr>
        <p:spPr/>
        <p:txBody>
          <a:bodyPr/>
          <a:lstStyle/>
          <a:p>
            <a:r>
              <a:rPr lang="en-US" sz="1800" i="1" dirty="0">
                <a:effectLst/>
                <a:latin typeface="Segoe UI" panose="020B0502040204020203" pitchFamily="34" charset="0"/>
                <a:ea typeface="SimSun" panose="02010600030101010101" pitchFamily="2" charset="-122"/>
              </a:rPr>
              <a:t>Discussions focused on sustainability matters are not exempt from antitrust laws. These discussions are not intended to reduce competition or create anticompetitive effects. Attendees may not share competitively sensitive information, including information concerning pricing, margin, volume, cost or business strategy.  In addition, attendees may not discuss collective action to limit dealings with any industry participant.  Agreements among competitors to fix prices or output, rig bids, or share or divide markets by allocating customers, suppliers, territories, or lines of commerce are illegal under competition laws. Agreements among competitors and industry participants to boycott or refrain from doing business with certain companies can also give rise to liability under competition laws.</a:t>
            </a:r>
            <a:endParaRPr lang="it-IT" sz="1800" dirty="0">
              <a:effectLst/>
              <a:latin typeface="Calibri" panose="020F0502020204030204" pitchFamily="34" charset="0"/>
              <a:ea typeface="SimSun" panose="02010600030101010101" pitchFamily="2" charset="-122"/>
            </a:endParaRPr>
          </a:p>
          <a:p>
            <a:endParaRPr lang="it-IT" dirty="0"/>
          </a:p>
        </p:txBody>
      </p:sp>
      <p:sp>
        <p:nvSpPr>
          <p:cNvPr id="3" name="Titolo 2">
            <a:extLst>
              <a:ext uri="{FF2B5EF4-FFF2-40B4-BE49-F238E27FC236}">
                <a16:creationId xmlns:a16="http://schemas.microsoft.com/office/drawing/2014/main" id="{6E0F0B8D-EDD8-DA9A-910C-942577D20C1A}"/>
              </a:ext>
            </a:extLst>
          </p:cNvPr>
          <p:cNvSpPr>
            <a:spLocks noGrp="1"/>
          </p:cNvSpPr>
          <p:nvPr>
            <p:ph type="title"/>
          </p:nvPr>
        </p:nvSpPr>
        <p:spPr/>
        <p:txBody>
          <a:bodyPr/>
          <a:lstStyle/>
          <a:p>
            <a:r>
              <a:rPr lang="it-IT" b="1" dirty="0"/>
              <a:t>Anti-trust guidelines</a:t>
            </a:r>
          </a:p>
        </p:txBody>
      </p:sp>
    </p:spTree>
    <p:extLst>
      <p:ext uri="{BB962C8B-B14F-4D97-AF65-F5344CB8AC3E}">
        <p14:creationId xmlns:p14="http://schemas.microsoft.com/office/powerpoint/2010/main" val="704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7FE1EC3-1730-1E7C-6B50-10AEDBCF58E2}"/>
              </a:ext>
            </a:extLst>
          </p:cNvPr>
          <p:cNvGraphicFramePr>
            <a:graphicFrameLocks noChangeAspect="1"/>
          </p:cNvGraphicFramePr>
          <p:nvPr>
            <p:custDataLst>
              <p:tags r:id="rId1"/>
            </p:custDataLst>
            <p:extLst>
              <p:ext uri="{D42A27DB-BD31-4B8C-83A1-F6EECF244321}">
                <p14:modId xmlns:p14="http://schemas.microsoft.com/office/powerpoint/2010/main" val="3451024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F7FE1EC3-1730-1E7C-6B50-10AEDBCF58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Arrow: Pentagon 16">
            <a:extLst>
              <a:ext uri="{FF2B5EF4-FFF2-40B4-BE49-F238E27FC236}">
                <a16:creationId xmlns:a16="http://schemas.microsoft.com/office/drawing/2014/main" id="{896B2783-3D65-8E7E-4F1E-37847EAAD84E}"/>
              </a:ext>
            </a:extLst>
          </p:cNvPr>
          <p:cNvSpPr/>
          <p:nvPr/>
        </p:nvSpPr>
        <p:spPr bwMode="gray">
          <a:xfrm>
            <a:off x="931134" y="1954306"/>
            <a:ext cx="5163671" cy="4123766"/>
          </a:xfrm>
          <a:prstGeom prst="homePlate">
            <a:avLst>
              <a:gd name="adj" fmla="val 9583"/>
            </a:avLst>
          </a:prstGeom>
          <a:solidFill>
            <a:srgbClr val="F2F2F2">
              <a:alpha val="20000"/>
            </a:srgb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en-GB" sz="1800" b="1" i="0" u="none" strike="noStrike" kern="1200" cap="none" spc="0" normalizeH="0" baseline="0" noProof="0" dirty="0">
              <a:ln>
                <a:noFill/>
              </a:ln>
              <a:solidFill>
                <a:srgbClr val="0000C9"/>
              </a:solidFill>
              <a:effectLst/>
              <a:uLnTx/>
              <a:uFillTx/>
              <a:latin typeface="Arial" panose="020B0604020202020204"/>
              <a:ea typeface="+mn-ea"/>
              <a:cs typeface="+mn-cs"/>
            </a:endParaRPr>
          </a:p>
        </p:txBody>
      </p:sp>
      <p:sp>
        <p:nvSpPr>
          <p:cNvPr id="31" name="Title 24">
            <a:extLst>
              <a:ext uri="{FF2B5EF4-FFF2-40B4-BE49-F238E27FC236}">
                <a16:creationId xmlns:a16="http://schemas.microsoft.com/office/drawing/2014/main" id="{3CE5A3ED-7BE5-E608-2570-DBD994378631}"/>
              </a:ext>
            </a:extLst>
          </p:cNvPr>
          <p:cNvSpPr>
            <a:spLocks noGrp="1"/>
          </p:cNvSpPr>
          <p:nvPr>
            <p:ph type="title"/>
          </p:nvPr>
        </p:nvSpPr>
        <p:spPr/>
        <p:txBody>
          <a:bodyPr vert="horz"/>
          <a:lstStyle/>
          <a:p>
            <a:r>
              <a:rPr lang="de-CH" sz="1600" dirty="0">
                <a:solidFill>
                  <a:schemeClr val="accent2"/>
                </a:solidFill>
              </a:rPr>
              <a:t>Pfizer’s progress</a:t>
            </a:r>
            <a:br>
              <a:rPr lang="de-CH" dirty="0"/>
            </a:br>
            <a:r>
              <a:rPr lang="de-CH" b="1" dirty="0"/>
              <a:t>Pfizer’s commitment spans more than 20 years, and we are continuing to scale our ambitions</a:t>
            </a:r>
            <a:endParaRPr lang="de-CH" b="1" u="sng" dirty="0"/>
          </a:p>
        </p:txBody>
      </p:sp>
      <p:sp>
        <p:nvSpPr>
          <p:cNvPr id="13" name="TextBox 12">
            <a:extLst>
              <a:ext uri="{FF2B5EF4-FFF2-40B4-BE49-F238E27FC236}">
                <a16:creationId xmlns:a16="http://schemas.microsoft.com/office/drawing/2014/main" id="{7DF772AE-BE82-9885-3C8F-9A1666A08596}"/>
              </a:ext>
            </a:extLst>
          </p:cNvPr>
          <p:cNvSpPr txBox="1"/>
          <p:nvPr/>
        </p:nvSpPr>
        <p:spPr bwMode="gray">
          <a:xfrm>
            <a:off x="1263409" y="2899971"/>
            <a:ext cx="3855579" cy="558265"/>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7200" b="1" i="0" u="none" strike="noStrike" kern="1200" cap="none" spc="0" normalizeH="0" baseline="0" noProof="0" dirty="0">
                <a:ln>
                  <a:noFill/>
                </a:ln>
                <a:solidFill>
                  <a:srgbClr val="0095FF"/>
                </a:solidFill>
                <a:effectLst/>
                <a:uLnTx/>
                <a:uFillTx/>
                <a:latin typeface="Arial" panose="020B0604020202020204"/>
                <a:ea typeface="+mn-ea"/>
                <a:cs typeface="+mn-cs"/>
              </a:rPr>
              <a:t>1</a:t>
            </a:r>
            <a:r>
              <a:rPr kumimoji="0" lang="en-GB" sz="7200" b="1" i="0" u="none" strike="noStrike" kern="1200" cap="none" spc="0" normalizeH="0" baseline="30000" noProof="0" dirty="0">
                <a:ln>
                  <a:noFill/>
                </a:ln>
                <a:solidFill>
                  <a:srgbClr val="0095FF"/>
                </a:solidFill>
                <a:effectLst/>
                <a:uLnTx/>
                <a:uFillTx/>
                <a:latin typeface="Arial" panose="020B0604020202020204"/>
                <a:ea typeface="+mn-ea"/>
                <a:cs typeface="+mn-cs"/>
              </a:rPr>
              <a:t>st</a:t>
            </a:r>
            <a:r>
              <a:rPr kumimoji="0" lang="en-GB" sz="7200" b="1" i="0" u="none" strike="noStrike" kern="1200" cap="none" spc="0" normalizeH="0" baseline="0" noProof="0" dirty="0">
                <a:ln>
                  <a:noFill/>
                </a:ln>
                <a:solidFill>
                  <a:srgbClr val="0095FF"/>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solidFill>
                  <a:srgbClr val="FFFFFF"/>
                </a:solidFill>
                <a:latin typeface="Arial" panose="020B0604020202020204"/>
              </a:rPr>
              <a:t>P</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harmaceutical company to seek and gain approval of its greenhouse gas emissions reduction goal from the Science Based Targets initiative (SBTi)</a:t>
            </a:r>
          </a:p>
        </p:txBody>
      </p:sp>
      <p:sp>
        <p:nvSpPr>
          <p:cNvPr id="14" name="TextBox 13">
            <a:extLst>
              <a:ext uri="{FF2B5EF4-FFF2-40B4-BE49-F238E27FC236}">
                <a16:creationId xmlns:a16="http://schemas.microsoft.com/office/drawing/2014/main" id="{F8ACDD59-8120-856A-F902-8BFE045356CB}"/>
              </a:ext>
            </a:extLst>
          </p:cNvPr>
          <p:cNvSpPr txBox="1"/>
          <p:nvPr/>
        </p:nvSpPr>
        <p:spPr bwMode="gray">
          <a:xfrm>
            <a:off x="1263409" y="2083295"/>
            <a:ext cx="3855579" cy="558265"/>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a:ea typeface="+mn-ea"/>
                <a:cs typeface="+mn-cs"/>
              </a:rPr>
              <a:t>2015</a:t>
            </a:r>
            <a:r>
              <a:rPr kumimoji="0" lang="en-GB" sz="2400" b="1" i="0" u="none" kern="1200" cap="none" spc="0" normalizeH="0" baseline="0" noProof="0" dirty="0">
                <a:ln>
                  <a:noFill/>
                </a:ln>
                <a:solidFill>
                  <a:srgbClr val="FFFFFF"/>
                </a:solidFill>
                <a:effectLst/>
                <a:uLnTx/>
                <a:uFillTx/>
                <a:latin typeface="Arial" panose="020B0604020202020204"/>
                <a:ea typeface="+mn-ea"/>
                <a:cs typeface="+mn-cs"/>
              </a:rPr>
              <a:t>…</a:t>
            </a:r>
            <a:endParaRPr kumimoji="0" lang="en-GB" sz="2800" b="1" i="0" u="non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CAD7A502-4C02-70B9-7BF5-66B9565BBF5E}"/>
              </a:ext>
            </a:extLst>
          </p:cNvPr>
          <p:cNvSpPr txBox="1"/>
          <p:nvPr/>
        </p:nvSpPr>
        <p:spPr bwMode="gray">
          <a:xfrm>
            <a:off x="7405287" y="1430026"/>
            <a:ext cx="3855579" cy="558265"/>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a:ea typeface="+mn-ea"/>
                <a:cs typeface="+mn-cs"/>
              </a:rPr>
              <a:t>…to 2022</a:t>
            </a:r>
            <a:endParaRPr kumimoji="0" lang="en-GB" sz="2800" b="1" i="0" u="none" strike="sng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BB612AA7-7910-444C-1714-BBDB88303DA6}"/>
              </a:ext>
            </a:extLst>
          </p:cNvPr>
          <p:cNvSpPr txBox="1"/>
          <p:nvPr/>
        </p:nvSpPr>
        <p:spPr bwMode="gray">
          <a:xfrm>
            <a:off x="7322340" y="1804162"/>
            <a:ext cx="3606251" cy="558265"/>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sz="3200" b="1" dirty="0">
                <a:solidFill>
                  <a:srgbClr val="0095FF"/>
                </a:solidFill>
                <a:latin typeface="Arial" panose="020B0604020202020204"/>
              </a:rPr>
              <a:t>&gt; </a:t>
            </a:r>
            <a:r>
              <a:rPr kumimoji="0" lang="en-GB" sz="3200" b="1" i="0" u="none" strike="noStrike" kern="1200" cap="none" spc="0" normalizeH="0" baseline="0" noProof="0" dirty="0">
                <a:ln>
                  <a:noFill/>
                </a:ln>
                <a:solidFill>
                  <a:srgbClr val="0095FF"/>
                </a:solidFill>
                <a:effectLst/>
                <a:uLnTx/>
                <a:uFillTx/>
                <a:latin typeface="Arial" panose="020B0604020202020204"/>
                <a:ea typeface="+mn-ea"/>
                <a:cs typeface="+mn-cs"/>
              </a:rPr>
              <a:t>60% </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reduction in Scope 1 &amp; 2 GHG emissions from 2000 baseline</a:t>
            </a:r>
          </a:p>
          <a:p>
            <a:pPr>
              <a:lnSpc>
                <a:spcPct val="90000"/>
              </a:lnSpc>
              <a:spcBef>
                <a:spcPts val="1000"/>
              </a:spcBef>
              <a:defRPr/>
            </a:pPr>
            <a:r>
              <a:rPr lang="en-GB" sz="3200" b="1" dirty="0">
                <a:solidFill>
                  <a:srgbClr val="0095FF"/>
                </a:solidFill>
                <a:latin typeface="Arial" panose="020B0604020202020204"/>
              </a:rPr>
              <a:t>29% </a:t>
            </a:r>
          </a:p>
          <a:p>
            <a:pPr>
              <a:lnSpc>
                <a:spcPct val="90000"/>
              </a:lnSpc>
              <a:spcBef>
                <a:spcPts val="1000"/>
              </a:spcBef>
              <a:defRPr/>
            </a:pPr>
            <a:r>
              <a:rPr lang="en-GB" sz="1600" dirty="0">
                <a:solidFill>
                  <a:schemeClr val="bg1"/>
                </a:solidFill>
                <a:latin typeface="Arial" panose="020B0604020202020204"/>
              </a:rPr>
              <a:t>Suppliers by Spend have/committed to develop GHG emissions reductions targets approved by SBTi </a:t>
            </a:r>
            <a:endParaRPr kumimoji="0" lang="en-GB" sz="16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3200" b="1" i="0" u="none" strike="noStrike" kern="1200" cap="none" spc="0" normalizeH="0" baseline="0" noProof="0" dirty="0">
                <a:ln>
                  <a:noFill/>
                </a:ln>
                <a:solidFill>
                  <a:srgbClr val="0095FF"/>
                </a:solidFill>
                <a:effectLst/>
                <a:uLnTx/>
                <a:uFillTx/>
                <a:latin typeface="Arial" panose="020B0604020202020204"/>
                <a:ea typeface="+mn-ea"/>
                <a:cs typeface="+mn-cs"/>
              </a:rPr>
              <a:t>A- (Leadership)</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score in CDP climate change response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it-IT" sz="3200" b="1" dirty="0">
                <a:solidFill>
                  <a:srgbClr val="0095FF"/>
                </a:solidFill>
                <a:latin typeface="Arial" panose="020B0604020202020204"/>
              </a:rPr>
              <a:t>~</a:t>
            </a:r>
            <a:r>
              <a:rPr lang="en-GB" sz="3200" b="1" dirty="0">
                <a:solidFill>
                  <a:srgbClr val="0095FF"/>
                </a:solidFill>
                <a:latin typeface="Arial" panose="020B0604020202020204"/>
              </a:rPr>
              <a:t>Approx </a:t>
            </a:r>
            <a:r>
              <a:rPr kumimoji="0" lang="en-GB" sz="3200" b="1" i="0" u="none" strike="noStrike" kern="1200" cap="none" spc="0" normalizeH="0" baseline="0" noProof="0" dirty="0">
                <a:ln>
                  <a:noFill/>
                </a:ln>
                <a:solidFill>
                  <a:srgbClr val="0095FF"/>
                </a:solidFill>
                <a:effectLst/>
                <a:uLnTx/>
                <a:uFillTx/>
                <a:latin typeface="Arial" panose="020B0604020202020204"/>
                <a:ea typeface="+mn-ea"/>
                <a:cs typeface="+mn-cs"/>
              </a:rPr>
              <a:t>50%</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Colleagues with ESG KPIs factored into their compensation </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542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DBD2BF8-D06C-3728-7F5D-0C2091DE9F9A}"/>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4DBD2BF8-D06C-3728-7F5D-0C2091DE9F9A}"/>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1CC24F8-367E-755B-EC08-C13B9882AEC2}"/>
              </a:ext>
            </a:extLst>
          </p:cNvPr>
          <p:cNvSpPr>
            <a:spLocks noGrp="1"/>
          </p:cNvSpPr>
          <p:nvPr>
            <p:ph type="title"/>
          </p:nvPr>
        </p:nvSpPr>
        <p:spPr/>
        <p:txBody>
          <a:bodyPr vert="horz"/>
          <a:lstStyle/>
          <a:p>
            <a:pPr>
              <a:tabLst>
                <a:tab pos="809625" algn="l"/>
              </a:tabLst>
            </a:pPr>
            <a:r>
              <a:rPr lang="en-US" sz="2398" dirty="0"/>
              <a:t>Reaching Net Zero will require longer-term, scaled action, working in parallel on Supplier Engagement and Data emissions reporting</a:t>
            </a:r>
          </a:p>
        </p:txBody>
      </p:sp>
      <p:sp>
        <p:nvSpPr>
          <p:cNvPr id="27" name="TextBox 26">
            <a:extLst>
              <a:ext uri="{FF2B5EF4-FFF2-40B4-BE49-F238E27FC236}">
                <a16:creationId xmlns:a16="http://schemas.microsoft.com/office/drawing/2014/main" id="{5CF9CFF4-24C5-7959-DFB5-6FCC5FB7E1AC}"/>
              </a:ext>
            </a:extLst>
          </p:cNvPr>
          <p:cNvSpPr txBox="1">
            <a:spLocks/>
          </p:cNvSpPr>
          <p:nvPr/>
        </p:nvSpPr>
        <p:spPr bwMode="gray">
          <a:xfrm>
            <a:off x="1266295" y="3199657"/>
            <a:ext cx="1396851" cy="934933"/>
          </a:xfrm>
          <a:prstGeom prst="rect">
            <a:avLst/>
          </a:prstGeom>
        </p:spPr>
        <p:txBody>
          <a:bodyPr wrap="square" lIns="45720" tIns="45720" rIns="45720" bIns="45720" rtlCol="0" anchor="ctr">
            <a:noAutofit/>
          </a:bodyPr>
          <a:lstStyle/>
          <a:p>
            <a:pPr algn="ctr">
              <a:lnSpc>
                <a:spcPct val="90000"/>
              </a:lnSpc>
              <a:spcBef>
                <a:spcPts val="1000"/>
              </a:spcBef>
            </a:pPr>
            <a:r>
              <a:rPr lang="en-GB" sz="1400" b="1" dirty="0">
                <a:solidFill>
                  <a:schemeClr val="bg1"/>
                </a:solidFill>
              </a:rPr>
              <a:t>Operating model </a:t>
            </a:r>
            <a:br>
              <a:rPr lang="en-GB" sz="1400" b="1" dirty="0">
                <a:solidFill>
                  <a:schemeClr val="bg1"/>
                </a:solidFill>
              </a:rPr>
            </a:br>
            <a:r>
              <a:rPr lang="en-GB" sz="1000" i="1" dirty="0">
                <a:solidFill>
                  <a:schemeClr val="bg1"/>
                </a:solidFill>
              </a:rPr>
              <a:t>Embed sustainability across the procurement </a:t>
            </a:r>
            <a:r>
              <a:rPr lang="en-GB" sz="1000" i="1" dirty="0"/>
              <a:t>organization</a:t>
            </a:r>
            <a:endParaRPr lang="en-GB" sz="1400" i="1" dirty="0"/>
          </a:p>
        </p:txBody>
      </p:sp>
      <p:sp>
        <p:nvSpPr>
          <p:cNvPr id="28" name="TextBox 27">
            <a:extLst>
              <a:ext uri="{FF2B5EF4-FFF2-40B4-BE49-F238E27FC236}">
                <a16:creationId xmlns:a16="http://schemas.microsoft.com/office/drawing/2014/main" id="{5F8E84EF-BEE2-1DED-3DAE-475664206E57}"/>
              </a:ext>
            </a:extLst>
          </p:cNvPr>
          <p:cNvSpPr txBox="1">
            <a:spLocks/>
          </p:cNvSpPr>
          <p:nvPr/>
        </p:nvSpPr>
        <p:spPr bwMode="gray">
          <a:xfrm>
            <a:off x="3686793" y="4776016"/>
            <a:ext cx="1533525" cy="803062"/>
          </a:xfrm>
          <a:prstGeom prst="rect">
            <a:avLst/>
          </a:prstGeom>
        </p:spPr>
        <p:txBody>
          <a:bodyPr wrap="square" lIns="45720" tIns="45720" rIns="45720" bIns="45720" rtlCol="0" anchor="ctr">
            <a:noAutofit/>
          </a:bodyPr>
          <a:lstStyle/>
          <a:p>
            <a:pPr algn="ctr">
              <a:lnSpc>
                <a:spcPct val="90000"/>
              </a:lnSpc>
              <a:spcBef>
                <a:spcPts val="1000"/>
              </a:spcBef>
            </a:pPr>
            <a:r>
              <a:rPr lang="en-GB" sz="1400" b="1" dirty="0">
                <a:solidFill>
                  <a:schemeClr val="bg1"/>
                </a:solidFill>
              </a:rPr>
              <a:t>Technology enablement</a:t>
            </a:r>
            <a:br>
              <a:rPr lang="en-GB" sz="1400" b="1" dirty="0">
                <a:solidFill>
                  <a:schemeClr val="bg1"/>
                </a:solidFill>
              </a:rPr>
            </a:br>
            <a:r>
              <a:rPr lang="en-GB" sz="1000" b="1" i="1" dirty="0">
                <a:solidFill>
                  <a:schemeClr val="bg1"/>
                </a:solidFill>
              </a:rPr>
              <a:t>Scalable digital solution</a:t>
            </a:r>
          </a:p>
          <a:p>
            <a:pPr algn="ctr">
              <a:lnSpc>
                <a:spcPct val="90000"/>
              </a:lnSpc>
              <a:spcBef>
                <a:spcPts val="1000"/>
              </a:spcBef>
            </a:pPr>
            <a:endParaRPr lang="en-GB" sz="1000" b="1" dirty="0">
              <a:solidFill>
                <a:schemeClr val="bg1"/>
              </a:solidFill>
            </a:endParaRPr>
          </a:p>
        </p:txBody>
      </p:sp>
      <p:sp>
        <p:nvSpPr>
          <p:cNvPr id="29" name="TextBox 28">
            <a:extLst>
              <a:ext uri="{FF2B5EF4-FFF2-40B4-BE49-F238E27FC236}">
                <a16:creationId xmlns:a16="http://schemas.microsoft.com/office/drawing/2014/main" id="{27243072-063F-0B22-F98A-96A1627BE4ED}"/>
              </a:ext>
            </a:extLst>
          </p:cNvPr>
          <p:cNvSpPr txBox="1">
            <a:spLocks/>
          </p:cNvSpPr>
          <p:nvPr/>
        </p:nvSpPr>
        <p:spPr bwMode="gray">
          <a:xfrm>
            <a:off x="2089948" y="4501681"/>
            <a:ext cx="1516054" cy="934933"/>
          </a:xfrm>
          <a:prstGeom prst="rect">
            <a:avLst/>
          </a:prstGeom>
        </p:spPr>
        <p:txBody>
          <a:bodyPr wrap="square" lIns="45720" tIns="45720" rIns="45720" bIns="45720" rtlCol="0" anchor="ctr">
            <a:noAutofit/>
          </a:bodyPr>
          <a:lstStyle/>
          <a:p>
            <a:pPr algn="ctr">
              <a:lnSpc>
                <a:spcPct val="90000"/>
              </a:lnSpc>
              <a:spcBef>
                <a:spcPts val="1000"/>
              </a:spcBef>
            </a:pPr>
            <a:r>
              <a:rPr lang="en-GB" sz="1400" b="1" dirty="0">
                <a:solidFill>
                  <a:schemeClr val="bg1"/>
                </a:solidFill>
              </a:rPr>
              <a:t>Data methodology collection</a:t>
            </a:r>
            <a:br>
              <a:rPr lang="en-GB" sz="1400" b="1" i="1" dirty="0">
                <a:solidFill>
                  <a:schemeClr val="bg1"/>
                </a:solidFill>
              </a:rPr>
            </a:br>
            <a:r>
              <a:rPr lang="en-GB" sz="1000" i="1" dirty="0">
                <a:solidFill>
                  <a:schemeClr val="bg1"/>
                </a:solidFill>
              </a:rPr>
              <a:t>Define our carbon reduction strategy</a:t>
            </a:r>
            <a:endParaRPr lang="en-GB" sz="1400" b="1" dirty="0">
              <a:solidFill>
                <a:schemeClr val="bg1"/>
              </a:solidFill>
            </a:endParaRPr>
          </a:p>
        </p:txBody>
      </p:sp>
      <p:sp>
        <p:nvSpPr>
          <p:cNvPr id="30" name="TextBox 29">
            <a:extLst>
              <a:ext uri="{FF2B5EF4-FFF2-40B4-BE49-F238E27FC236}">
                <a16:creationId xmlns:a16="http://schemas.microsoft.com/office/drawing/2014/main" id="{6E33ACAE-6299-16D1-E232-B67BF59B2001}"/>
              </a:ext>
            </a:extLst>
          </p:cNvPr>
          <p:cNvSpPr txBox="1">
            <a:spLocks/>
          </p:cNvSpPr>
          <p:nvPr/>
        </p:nvSpPr>
        <p:spPr bwMode="gray">
          <a:xfrm>
            <a:off x="2830353" y="3146672"/>
            <a:ext cx="1533525" cy="934933"/>
          </a:xfrm>
          <a:prstGeom prst="rect">
            <a:avLst/>
          </a:prstGeom>
        </p:spPr>
        <p:txBody>
          <a:bodyPr wrap="square" lIns="45720" tIns="45720" rIns="45720" bIns="45720" rtlCol="0">
            <a:noAutofit/>
          </a:bodyPr>
          <a:lstStyle/>
          <a:p>
            <a:pPr algn="ctr">
              <a:lnSpc>
                <a:spcPct val="90000"/>
              </a:lnSpc>
              <a:spcBef>
                <a:spcPts val="1000"/>
              </a:spcBef>
            </a:pPr>
            <a:r>
              <a:rPr lang="en-GB" sz="1400" b="1" dirty="0">
                <a:solidFill>
                  <a:schemeClr val="bg1"/>
                </a:solidFill>
              </a:rPr>
              <a:t>Employee engagement &amp; empowerment</a:t>
            </a:r>
            <a:br>
              <a:rPr lang="en-GB" sz="1400" b="1" dirty="0">
                <a:solidFill>
                  <a:schemeClr val="bg1"/>
                </a:solidFill>
              </a:rPr>
            </a:br>
            <a:r>
              <a:rPr lang="en-GB" sz="1000" i="1" dirty="0">
                <a:solidFill>
                  <a:schemeClr val="bg1"/>
                </a:solidFill>
              </a:rPr>
              <a:t>Upskill &amp; activate the wider network</a:t>
            </a:r>
          </a:p>
        </p:txBody>
      </p:sp>
      <p:sp>
        <p:nvSpPr>
          <p:cNvPr id="35" name="Rectangle 34">
            <a:extLst>
              <a:ext uri="{FF2B5EF4-FFF2-40B4-BE49-F238E27FC236}">
                <a16:creationId xmlns:a16="http://schemas.microsoft.com/office/drawing/2014/main" id="{D798010F-56EB-1E1E-46F4-EF68E11D3634}"/>
              </a:ext>
            </a:extLst>
          </p:cNvPr>
          <p:cNvSpPr>
            <a:spLocks/>
          </p:cNvSpPr>
          <p:nvPr/>
        </p:nvSpPr>
        <p:spPr bwMode="gray">
          <a:xfrm>
            <a:off x="52222" y="2933304"/>
            <a:ext cx="1221287" cy="1600631"/>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a:solidFill>
                  <a:schemeClr val="bg2">
                    <a:lumMod val="75000"/>
                  </a:schemeClr>
                </a:solidFill>
                <a:latin typeface="+mj-lt"/>
              </a:rPr>
              <a:t>Action</a:t>
            </a:r>
            <a:endParaRPr lang="da-DK" sz="1400" b="1" dirty="0">
              <a:solidFill>
                <a:schemeClr val="bg2">
                  <a:lumMod val="75000"/>
                </a:schemeClr>
              </a:solidFill>
              <a:latin typeface="+mj-lt"/>
            </a:endParaRPr>
          </a:p>
        </p:txBody>
      </p:sp>
      <p:sp>
        <p:nvSpPr>
          <p:cNvPr id="36" name="Rectangle 35">
            <a:extLst>
              <a:ext uri="{FF2B5EF4-FFF2-40B4-BE49-F238E27FC236}">
                <a16:creationId xmlns:a16="http://schemas.microsoft.com/office/drawing/2014/main" id="{653B5007-182F-D261-5B4C-C3A3AAF4DF8B}"/>
              </a:ext>
            </a:extLst>
          </p:cNvPr>
          <p:cNvSpPr>
            <a:spLocks/>
          </p:cNvSpPr>
          <p:nvPr/>
        </p:nvSpPr>
        <p:spPr bwMode="gray">
          <a:xfrm>
            <a:off x="857455" y="4606095"/>
            <a:ext cx="1221287" cy="81953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a:solidFill>
                  <a:schemeClr val="bg2">
                    <a:lumMod val="75000"/>
                  </a:schemeClr>
                </a:solidFill>
                <a:latin typeface="+mj-lt"/>
              </a:rPr>
              <a:t>Enablers</a:t>
            </a:r>
            <a:endParaRPr lang="da-DK" sz="1400" b="1" dirty="0">
              <a:solidFill>
                <a:schemeClr val="bg2">
                  <a:lumMod val="75000"/>
                </a:schemeClr>
              </a:solidFill>
              <a:latin typeface="+mj-lt"/>
            </a:endParaRPr>
          </a:p>
        </p:txBody>
      </p:sp>
      <p:sp>
        <p:nvSpPr>
          <p:cNvPr id="38" name="TextBox 37">
            <a:extLst>
              <a:ext uri="{FF2B5EF4-FFF2-40B4-BE49-F238E27FC236}">
                <a16:creationId xmlns:a16="http://schemas.microsoft.com/office/drawing/2014/main" id="{96D9C1E6-3AF0-7EDB-7FC1-844AA682B732}"/>
              </a:ext>
            </a:extLst>
          </p:cNvPr>
          <p:cNvSpPr txBox="1">
            <a:spLocks/>
          </p:cNvSpPr>
          <p:nvPr/>
        </p:nvSpPr>
        <p:spPr bwMode="gray">
          <a:xfrm>
            <a:off x="4468569" y="3133299"/>
            <a:ext cx="1533525" cy="934933"/>
          </a:xfrm>
          <a:prstGeom prst="rect">
            <a:avLst/>
          </a:prstGeom>
        </p:spPr>
        <p:txBody>
          <a:bodyPr wrap="square" lIns="45720" tIns="45720" rIns="45720" bIns="45720" rtlCol="0">
            <a:noAutofit/>
          </a:bodyPr>
          <a:lstStyle/>
          <a:p>
            <a:pPr algn="ctr">
              <a:lnSpc>
                <a:spcPct val="90000"/>
              </a:lnSpc>
              <a:spcBef>
                <a:spcPts val="1000"/>
              </a:spcBef>
            </a:pPr>
            <a:r>
              <a:rPr lang="en-GB" sz="1400" b="1" dirty="0">
                <a:solidFill>
                  <a:schemeClr val="bg1"/>
                </a:solidFill>
              </a:rPr>
              <a:t>Supplier engagement &amp; capability building</a:t>
            </a:r>
            <a:br>
              <a:rPr lang="en-GB" sz="1400" b="1" dirty="0">
                <a:solidFill>
                  <a:schemeClr val="bg1"/>
                </a:solidFill>
              </a:rPr>
            </a:br>
            <a:r>
              <a:rPr lang="en-GB" sz="1000" i="1" dirty="0">
                <a:solidFill>
                  <a:schemeClr val="bg1"/>
                </a:solidFill>
              </a:rPr>
              <a:t>Collaborate with suppliers</a:t>
            </a:r>
          </a:p>
        </p:txBody>
      </p:sp>
      <p:sp>
        <p:nvSpPr>
          <p:cNvPr id="48" name="TextBox 47">
            <a:extLst>
              <a:ext uri="{FF2B5EF4-FFF2-40B4-BE49-F238E27FC236}">
                <a16:creationId xmlns:a16="http://schemas.microsoft.com/office/drawing/2014/main" id="{FFC92EC4-EEDF-D8F2-6DF3-8647BA6B7059}"/>
              </a:ext>
            </a:extLst>
          </p:cNvPr>
          <p:cNvSpPr txBox="1"/>
          <p:nvPr/>
        </p:nvSpPr>
        <p:spPr bwMode="gray">
          <a:xfrm>
            <a:off x="431592" y="1610345"/>
            <a:ext cx="5894091" cy="465934"/>
          </a:xfrm>
          <a:prstGeom prst="rect">
            <a:avLst/>
          </a:prstGeom>
        </p:spPr>
        <p:txBody>
          <a:bodyPr wrap="square" lIns="45720" tIns="45720" rIns="45720" bIns="45720" rtlCol="0">
            <a:noAutofit/>
          </a:bodyPr>
          <a:lstStyle/>
          <a:p>
            <a:pPr algn="ctr">
              <a:lnSpc>
                <a:spcPct val="90000"/>
              </a:lnSpc>
              <a:spcBef>
                <a:spcPts val="1000"/>
              </a:spcBef>
            </a:pPr>
            <a:r>
              <a:rPr lang="en-GB" sz="1600" b="1" dirty="0">
                <a:solidFill>
                  <a:srgbClr val="00B0F0"/>
                </a:solidFill>
              </a:rPr>
              <a:t>We have created a management system framework around 5 key components: </a:t>
            </a:r>
          </a:p>
        </p:txBody>
      </p:sp>
      <p:sp>
        <p:nvSpPr>
          <p:cNvPr id="52" name="TextBox 51">
            <a:extLst>
              <a:ext uri="{FF2B5EF4-FFF2-40B4-BE49-F238E27FC236}">
                <a16:creationId xmlns:a16="http://schemas.microsoft.com/office/drawing/2014/main" id="{6BCDCD99-E77E-9B0D-CB93-161EB99FDAEA}"/>
              </a:ext>
            </a:extLst>
          </p:cNvPr>
          <p:cNvSpPr txBox="1"/>
          <p:nvPr/>
        </p:nvSpPr>
        <p:spPr bwMode="gray">
          <a:xfrm>
            <a:off x="7267074" y="1610345"/>
            <a:ext cx="4324851" cy="465934"/>
          </a:xfrm>
          <a:prstGeom prst="rect">
            <a:avLst/>
          </a:prstGeom>
        </p:spPr>
        <p:txBody>
          <a:bodyPr wrap="square" lIns="45720" tIns="45720" rIns="45720" bIns="45720" rtlCol="0">
            <a:noAutofit/>
          </a:bodyPr>
          <a:lstStyle/>
          <a:p>
            <a:pPr algn="ctr">
              <a:lnSpc>
                <a:spcPct val="90000"/>
              </a:lnSpc>
              <a:spcBef>
                <a:spcPts val="1000"/>
              </a:spcBef>
            </a:pPr>
            <a:r>
              <a:rPr lang="en-GB" sz="1600" b="1" dirty="0">
                <a:solidFill>
                  <a:srgbClr val="00B0F0"/>
                </a:solidFill>
              </a:rPr>
              <a:t>Our supplier engagement approach will be agile and iterative: </a:t>
            </a:r>
          </a:p>
        </p:txBody>
      </p:sp>
      <p:graphicFrame>
        <p:nvGraphicFramePr>
          <p:cNvPr id="55" name="Diagram 54">
            <a:extLst>
              <a:ext uri="{FF2B5EF4-FFF2-40B4-BE49-F238E27FC236}">
                <a16:creationId xmlns:a16="http://schemas.microsoft.com/office/drawing/2014/main" id="{3E6C9968-61F9-02A7-8F89-9A28F28FC39C}"/>
              </a:ext>
            </a:extLst>
          </p:cNvPr>
          <p:cNvGraphicFramePr/>
          <p:nvPr>
            <p:extLst>
              <p:ext uri="{D42A27DB-BD31-4B8C-83A1-F6EECF244321}">
                <p14:modId xmlns:p14="http://schemas.microsoft.com/office/powerpoint/2010/main" val="1038128552"/>
              </p:ext>
            </p:extLst>
          </p:nvPr>
        </p:nvGraphicFramePr>
        <p:xfrm>
          <a:off x="6673549" y="2365658"/>
          <a:ext cx="5442489" cy="39609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57" name="Straight Connector 56">
            <a:extLst>
              <a:ext uri="{FF2B5EF4-FFF2-40B4-BE49-F238E27FC236}">
                <a16:creationId xmlns:a16="http://schemas.microsoft.com/office/drawing/2014/main" id="{CDEAD2E2-867C-2F69-A807-88591FF2DE07}"/>
              </a:ext>
            </a:extLst>
          </p:cNvPr>
          <p:cNvCxnSpPr>
            <a:cxnSpLocks/>
          </p:cNvCxnSpPr>
          <p:nvPr/>
        </p:nvCxnSpPr>
        <p:spPr bwMode="gray">
          <a:xfrm>
            <a:off x="5199299" y="4581607"/>
            <a:ext cx="3439876" cy="1390568"/>
          </a:xfrm>
          <a:prstGeom prst="line">
            <a:avLst/>
          </a:prstGeom>
          <a:noFill/>
          <a:ln w="12700" cap="rnd">
            <a:solidFill>
              <a:schemeClr val="bg1"/>
            </a:solidFill>
            <a:prstDash val="sysDash"/>
            <a:round/>
            <a:headEnd/>
            <a:tailEnd/>
          </a:ln>
          <a:effectLst/>
        </p:spPr>
      </p:cxnSp>
      <p:cxnSp>
        <p:nvCxnSpPr>
          <p:cNvPr id="60" name="Straight Connector 59">
            <a:extLst>
              <a:ext uri="{FF2B5EF4-FFF2-40B4-BE49-F238E27FC236}">
                <a16:creationId xmlns:a16="http://schemas.microsoft.com/office/drawing/2014/main" id="{CDBBEACC-AE69-CE6C-2D65-4FAB974F16FA}"/>
              </a:ext>
            </a:extLst>
          </p:cNvPr>
          <p:cNvCxnSpPr>
            <a:cxnSpLocks/>
          </p:cNvCxnSpPr>
          <p:nvPr/>
        </p:nvCxnSpPr>
        <p:spPr bwMode="gray">
          <a:xfrm flipV="1">
            <a:off x="5306715" y="2580816"/>
            <a:ext cx="3722985" cy="171826"/>
          </a:xfrm>
          <a:prstGeom prst="line">
            <a:avLst/>
          </a:prstGeom>
          <a:noFill/>
          <a:ln w="12700" cap="rnd">
            <a:solidFill>
              <a:schemeClr val="bg1"/>
            </a:solidFill>
            <a:prstDash val="sysDash"/>
            <a:round/>
            <a:headEnd/>
            <a:tailEnd/>
          </a:ln>
          <a:effectLst/>
        </p:spPr>
      </p:cxnSp>
      <p:sp>
        <p:nvSpPr>
          <p:cNvPr id="62" name="TextBox 61">
            <a:extLst>
              <a:ext uri="{FF2B5EF4-FFF2-40B4-BE49-F238E27FC236}">
                <a16:creationId xmlns:a16="http://schemas.microsoft.com/office/drawing/2014/main" id="{13DD39AA-0E9C-1895-6C73-8B07FD219C5D}"/>
              </a:ext>
            </a:extLst>
          </p:cNvPr>
          <p:cNvSpPr txBox="1"/>
          <p:nvPr/>
        </p:nvSpPr>
        <p:spPr bwMode="gray">
          <a:xfrm>
            <a:off x="6325684" y="3560449"/>
            <a:ext cx="1109659" cy="485149"/>
          </a:xfrm>
          <a:prstGeom prst="rect">
            <a:avLst/>
          </a:prstGeom>
        </p:spPr>
        <p:txBody>
          <a:bodyPr wrap="square" lIns="45720" tIns="45720" rIns="45720" bIns="45720" rtlCol="0">
            <a:noAutofit/>
          </a:bodyPr>
          <a:lstStyle/>
          <a:p>
            <a:pPr algn="ctr">
              <a:lnSpc>
                <a:spcPct val="90000"/>
              </a:lnSpc>
              <a:spcBef>
                <a:spcPts val="1000"/>
              </a:spcBef>
            </a:pPr>
            <a:r>
              <a:rPr lang="en-GB" sz="1100" i="1" dirty="0">
                <a:solidFill>
                  <a:srgbClr val="00B0F0"/>
                </a:solidFill>
              </a:rPr>
              <a:t>Drill down on supplier engagement capability building</a:t>
            </a:r>
          </a:p>
        </p:txBody>
      </p:sp>
      <p:pic>
        <p:nvPicPr>
          <p:cNvPr id="4" name="Picture 46">
            <a:extLst>
              <a:ext uri="{FF2B5EF4-FFF2-40B4-BE49-F238E27FC236}">
                <a16:creationId xmlns:a16="http://schemas.microsoft.com/office/drawing/2014/main" id="{D621FDB1-83EC-56ED-2931-7C7F8C4932F8}"/>
              </a:ext>
            </a:extLst>
          </p:cNvPr>
          <p:cNvPicPr>
            <a:picLocks noChangeAspect="1"/>
          </p:cNvPicPr>
          <p:nvPr/>
        </p:nvPicPr>
        <p:blipFill>
          <a:blip r:embed="rId11"/>
          <a:stretch>
            <a:fillRect/>
          </a:stretch>
        </p:blipFill>
        <p:spPr>
          <a:xfrm>
            <a:off x="1157420" y="2804668"/>
            <a:ext cx="1679401" cy="17127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6">
            <a:extLst>
              <a:ext uri="{FF2B5EF4-FFF2-40B4-BE49-F238E27FC236}">
                <a16:creationId xmlns:a16="http://schemas.microsoft.com/office/drawing/2014/main" id="{D14714AF-7C52-96A5-C776-F36A32D64023}"/>
              </a:ext>
            </a:extLst>
          </p:cNvPr>
          <p:cNvPicPr>
            <a:picLocks noChangeAspect="1"/>
          </p:cNvPicPr>
          <p:nvPr/>
        </p:nvPicPr>
        <p:blipFill>
          <a:blip r:embed="rId11"/>
          <a:stretch>
            <a:fillRect/>
          </a:stretch>
        </p:blipFill>
        <p:spPr>
          <a:xfrm>
            <a:off x="2812995" y="2772414"/>
            <a:ext cx="1679401" cy="17127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46">
            <a:extLst>
              <a:ext uri="{FF2B5EF4-FFF2-40B4-BE49-F238E27FC236}">
                <a16:creationId xmlns:a16="http://schemas.microsoft.com/office/drawing/2014/main" id="{6E1471CE-89E8-0C9C-74D3-5126E3A66798}"/>
              </a:ext>
            </a:extLst>
          </p:cNvPr>
          <p:cNvPicPr>
            <a:picLocks noChangeAspect="1"/>
          </p:cNvPicPr>
          <p:nvPr/>
        </p:nvPicPr>
        <p:blipFill>
          <a:blip r:embed="rId11"/>
          <a:stretch>
            <a:fillRect/>
          </a:stretch>
        </p:blipFill>
        <p:spPr>
          <a:xfrm>
            <a:off x="4444653" y="2808628"/>
            <a:ext cx="1679401" cy="17127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46">
            <a:extLst>
              <a:ext uri="{FF2B5EF4-FFF2-40B4-BE49-F238E27FC236}">
                <a16:creationId xmlns:a16="http://schemas.microsoft.com/office/drawing/2014/main" id="{FAB584AB-F541-60D9-FC2F-EC3C309D0818}"/>
              </a:ext>
            </a:extLst>
          </p:cNvPr>
          <p:cNvPicPr>
            <a:picLocks noChangeAspect="1"/>
          </p:cNvPicPr>
          <p:nvPr/>
        </p:nvPicPr>
        <p:blipFill>
          <a:blip r:embed="rId11"/>
          <a:stretch>
            <a:fillRect/>
          </a:stretch>
        </p:blipFill>
        <p:spPr>
          <a:xfrm>
            <a:off x="2009157" y="4202205"/>
            <a:ext cx="1635345" cy="16677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46">
            <a:extLst>
              <a:ext uri="{FF2B5EF4-FFF2-40B4-BE49-F238E27FC236}">
                <a16:creationId xmlns:a16="http://schemas.microsoft.com/office/drawing/2014/main" id="{38945E3A-E5A8-9691-41B8-E2C1A95F1F5E}"/>
              </a:ext>
            </a:extLst>
          </p:cNvPr>
          <p:cNvPicPr>
            <a:picLocks noChangeAspect="1"/>
          </p:cNvPicPr>
          <p:nvPr/>
        </p:nvPicPr>
        <p:blipFill>
          <a:blip r:embed="rId11"/>
          <a:stretch>
            <a:fillRect/>
          </a:stretch>
        </p:blipFill>
        <p:spPr>
          <a:xfrm>
            <a:off x="3676908" y="4285884"/>
            <a:ext cx="1553293" cy="15840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1859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DBD2BF8-D06C-3728-7F5D-0C2091DE9F9A}"/>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4DBD2BF8-D06C-3728-7F5D-0C2091DE9F9A}"/>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1CC24F8-367E-755B-EC08-C13B9882AEC2}"/>
              </a:ext>
            </a:extLst>
          </p:cNvPr>
          <p:cNvSpPr>
            <a:spLocks noGrp="1"/>
          </p:cNvSpPr>
          <p:nvPr>
            <p:ph type="title"/>
          </p:nvPr>
        </p:nvSpPr>
        <p:spPr/>
        <p:txBody>
          <a:bodyPr vert="horz"/>
          <a:lstStyle/>
          <a:p>
            <a:r>
              <a:rPr lang="en-US" dirty="0"/>
              <a:t>Shifting from estimating emissions using spend data to collecting actual emission data from suppliers</a:t>
            </a:r>
            <a:br>
              <a:rPr lang="en-US" dirty="0"/>
            </a:br>
            <a:r>
              <a:rPr lang="en-US" sz="1400" dirty="0"/>
              <a:t>Implementing a single comprehensive technology solution to measure, track and manage Pfizer Scope 3 Supplier emissions </a:t>
            </a:r>
          </a:p>
        </p:txBody>
      </p:sp>
      <p:sp>
        <p:nvSpPr>
          <p:cNvPr id="2" name="TextBox 1">
            <a:extLst>
              <a:ext uri="{FF2B5EF4-FFF2-40B4-BE49-F238E27FC236}">
                <a16:creationId xmlns:a16="http://schemas.microsoft.com/office/drawing/2014/main" id="{E700AFCC-98DB-DA95-BDE0-35C42D6AC5C7}"/>
              </a:ext>
            </a:extLst>
          </p:cNvPr>
          <p:cNvSpPr txBox="1"/>
          <p:nvPr/>
        </p:nvSpPr>
        <p:spPr bwMode="gray">
          <a:xfrm>
            <a:off x="607486" y="1434027"/>
            <a:ext cx="10395934" cy="4434511"/>
          </a:xfrm>
          <a:prstGeom prst="rect">
            <a:avLst/>
          </a:prstGeom>
        </p:spPr>
        <p:txBody>
          <a:bodyPr wrap="square" lIns="45708" tIns="45708" rIns="45708" bIns="45708" rtlCol="0">
            <a:noAutofit/>
          </a:bodyPr>
          <a:lstStyle/>
          <a:p>
            <a:pPr marL="171399" indent="-171399" defTabSz="914126">
              <a:lnSpc>
                <a:spcPct val="90000"/>
              </a:lnSpc>
              <a:spcBef>
                <a:spcPts val="1000"/>
              </a:spcBef>
              <a:buFont typeface="Arial" panose="020B0604020202020204" pitchFamily="34" charset="0"/>
              <a:buChar char="•"/>
              <a:defRPr/>
            </a:pPr>
            <a:endParaRPr lang="en-US" sz="1600" err="1">
              <a:solidFill>
                <a:srgbClr val="000000"/>
              </a:solidFill>
              <a:latin typeface="Arial" panose="020B0604020202020204"/>
            </a:endParaRPr>
          </a:p>
        </p:txBody>
      </p:sp>
      <p:sp>
        <p:nvSpPr>
          <p:cNvPr id="39" name="TextBox 38">
            <a:extLst>
              <a:ext uri="{FF2B5EF4-FFF2-40B4-BE49-F238E27FC236}">
                <a16:creationId xmlns:a16="http://schemas.microsoft.com/office/drawing/2014/main" id="{4045F329-9AC1-C4F4-3712-35B4B4CD9809}"/>
              </a:ext>
            </a:extLst>
          </p:cNvPr>
          <p:cNvSpPr txBox="1"/>
          <p:nvPr/>
        </p:nvSpPr>
        <p:spPr bwMode="gray">
          <a:xfrm>
            <a:off x="4272355" y="2116670"/>
            <a:ext cx="3741188" cy="363796"/>
          </a:xfrm>
          <a:prstGeom prst="rect">
            <a:avLst/>
          </a:prstGeom>
        </p:spPr>
        <p:txBody>
          <a:bodyPr wrap="square" lIns="45708" tIns="45708" rIns="45708" bIns="45708" rtlCol="0">
            <a:noAutofit/>
          </a:bodyPr>
          <a:lstStyle/>
          <a:p>
            <a:pPr algn="ctr">
              <a:lnSpc>
                <a:spcPct val="90000"/>
              </a:lnSpc>
              <a:spcBef>
                <a:spcPts val="1000"/>
              </a:spcBef>
            </a:pPr>
            <a:r>
              <a:rPr lang="en-GB" sz="1600" b="1" dirty="0">
                <a:solidFill>
                  <a:srgbClr val="FFC000"/>
                </a:solidFill>
                <a:latin typeface="Arial" panose="020B0604020202020204"/>
              </a:rPr>
              <a:t>Emissions calculation</a:t>
            </a:r>
          </a:p>
        </p:txBody>
      </p:sp>
      <p:sp>
        <p:nvSpPr>
          <p:cNvPr id="50" name="TextBox 49">
            <a:extLst>
              <a:ext uri="{FF2B5EF4-FFF2-40B4-BE49-F238E27FC236}">
                <a16:creationId xmlns:a16="http://schemas.microsoft.com/office/drawing/2014/main" id="{3F7EF2FC-615C-7569-3700-74FD74064393}"/>
              </a:ext>
            </a:extLst>
          </p:cNvPr>
          <p:cNvSpPr txBox="1"/>
          <p:nvPr/>
        </p:nvSpPr>
        <p:spPr bwMode="gray">
          <a:xfrm>
            <a:off x="4691613" y="2967863"/>
            <a:ext cx="2902671" cy="570104"/>
          </a:xfrm>
          <a:prstGeom prst="rect">
            <a:avLst/>
          </a:prstGeom>
        </p:spPr>
        <p:txBody>
          <a:bodyPr wrap="square" lIns="45708" tIns="45708" rIns="45708" bIns="45708" rtlCol="0">
            <a:noAutofit/>
          </a:bodyPr>
          <a:lstStyle/>
          <a:p>
            <a:pPr>
              <a:lnSpc>
                <a:spcPct val="90000"/>
              </a:lnSpc>
              <a:spcBef>
                <a:spcPts val="1000"/>
              </a:spcBef>
            </a:pPr>
            <a:r>
              <a:rPr lang="en-GB" sz="1400" b="1" dirty="0">
                <a:solidFill>
                  <a:schemeClr val="bg1"/>
                </a:solidFill>
                <a:latin typeface="Arial" panose="020B0604020202020204"/>
              </a:rPr>
              <a:t>Implementation of NetZero cloud solution for spend based and activity-based supplier data collection, analysis and reporting</a:t>
            </a:r>
          </a:p>
        </p:txBody>
      </p:sp>
      <p:sp>
        <p:nvSpPr>
          <p:cNvPr id="14" name="TextBox 13">
            <a:extLst>
              <a:ext uri="{FF2B5EF4-FFF2-40B4-BE49-F238E27FC236}">
                <a16:creationId xmlns:a16="http://schemas.microsoft.com/office/drawing/2014/main" id="{3D8A8037-6A25-11BD-8D42-B4F619ED3C4C}"/>
              </a:ext>
            </a:extLst>
          </p:cNvPr>
          <p:cNvSpPr txBox="1"/>
          <p:nvPr/>
        </p:nvSpPr>
        <p:spPr bwMode="gray">
          <a:xfrm>
            <a:off x="8490433" y="2009869"/>
            <a:ext cx="2989877" cy="375035"/>
          </a:xfrm>
          <a:prstGeom prst="rect">
            <a:avLst/>
          </a:prstGeom>
        </p:spPr>
        <p:txBody>
          <a:bodyPr wrap="square" lIns="45708" tIns="45708" rIns="45708" bIns="45708" rtlCol="0">
            <a:noAutofit/>
          </a:bodyPr>
          <a:lstStyle/>
          <a:p>
            <a:pPr algn="ctr">
              <a:lnSpc>
                <a:spcPct val="90000"/>
              </a:lnSpc>
              <a:spcBef>
                <a:spcPts val="1000"/>
              </a:spcBef>
            </a:pPr>
            <a:r>
              <a:rPr lang="en-GB" sz="1600" b="1" dirty="0">
                <a:solidFill>
                  <a:srgbClr val="FFC000"/>
                </a:solidFill>
                <a:latin typeface="Arial" panose="020B0604020202020204"/>
              </a:rPr>
              <a:t>Pilot supplier engagement for Top supplier using NZ Cloud</a:t>
            </a:r>
          </a:p>
        </p:txBody>
      </p:sp>
      <p:sp>
        <p:nvSpPr>
          <p:cNvPr id="16" name="TextBox 15">
            <a:extLst>
              <a:ext uri="{FF2B5EF4-FFF2-40B4-BE49-F238E27FC236}">
                <a16:creationId xmlns:a16="http://schemas.microsoft.com/office/drawing/2014/main" id="{0C49D197-439D-3B67-C483-1565D58C5302}"/>
              </a:ext>
            </a:extLst>
          </p:cNvPr>
          <p:cNvSpPr txBox="1"/>
          <p:nvPr/>
        </p:nvSpPr>
        <p:spPr bwMode="gray">
          <a:xfrm>
            <a:off x="8554025" y="2957184"/>
            <a:ext cx="2782676" cy="1166516"/>
          </a:xfrm>
          <a:prstGeom prst="rect">
            <a:avLst/>
          </a:prstGeom>
        </p:spPr>
        <p:txBody>
          <a:bodyPr wrap="square" lIns="45708" tIns="45708" rIns="45708" bIns="45708" rtlCol="0">
            <a:noAutofit/>
          </a:bodyPr>
          <a:lstStyle/>
          <a:p>
            <a:pPr>
              <a:lnSpc>
                <a:spcPct val="90000"/>
              </a:lnSpc>
              <a:spcBef>
                <a:spcPts val="1000"/>
              </a:spcBef>
            </a:pPr>
            <a:r>
              <a:rPr lang="en-GB" sz="1400" b="1" dirty="0">
                <a:solidFill>
                  <a:schemeClr val="bg1"/>
                </a:solidFill>
                <a:latin typeface="Arial" panose="020B0604020202020204"/>
              </a:rPr>
              <a:t>Data collection campaign: Engagement of 200 Suppliers gather 2022 actual GHG emissions in Q1, 2024.          2023 data collection will follow in S2</a:t>
            </a:r>
          </a:p>
        </p:txBody>
      </p:sp>
      <p:sp>
        <p:nvSpPr>
          <p:cNvPr id="47" name="Rectangle 46">
            <a:extLst>
              <a:ext uri="{FF2B5EF4-FFF2-40B4-BE49-F238E27FC236}">
                <a16:creationId xmlns:a16="http://schemas.microsoft.com/office/drawing/2014/main" id="{045B4E59-4524-40B5-19B7-D9EC1F849A22}"/>
              </a:ext>
            </a:extLst>
          </p:cNvPr>
          <p:cNvSpPr/>
          <p:nvPr/>
        </p:nvSpPr>
        <p:spPr bwMode="gray">
          <a:xfrm>
            <a:off x="2108147" y="4749441"/>
            <a:ext cx="9889840" cy="1651124"/>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GB" b="1">
              <a:solidFill>
                <a:schemeClr val="accent1"/>
              </a:solidFill>
              <a:latin typeface="+mj-lt"/>
            </a:endParaRPr>
          </a:p>
        </p:txBody>
      </p:sp>
      <p:cxnSp>
        <p:nvCxnSpPr>
          <p:cNvPr id="37" name="Straight Connector 36">
            <a:extLst>
              <a:ext uri="{FF2B5EF4-FFF2-40B4-BE49-F238E27FC236}">
                <a16:creationId xmlns:a16="http://schemas.microsoft.com/office/drawing/2014/main" id="{FE5DA4B7-CAFC-EBE3-E7BC-7F4A07DFFC26}"/>
              </a:ext>
            </a:extLst>
          </p:cNvPr>
          <p:cNvCxnSpPr>
            <a:cxnSpLocks/>
          </p:cNvCxnSpPr>
          <p:nvPr/>
        </p:nvCxnSpPr>
        <p:spPr bwMode="gray">
          <a:xfrm>
            <a:off x="875660" y="2746581"/>
            <a:ext cx="2808779" cy="0"/>
          </a:xfrm>
          <a:prstGeom prst="line">
            <a:avLst/>
          </a:prstGeom>
          <a:noFill/>
          <a:ln w="28575" cap="rnd">
            <a:solidFill>
              <a:schemeClr val="accent2"/>
            </a:solidFill>
            <a:prstDash val="solid"/>
            <a:round/>
            <a:headEnd/>
            <a:tailEnd/>
          </a:ln>
          <a:effectLst/>
        </p:spPr>
      </p:cxnSp>
      <p:sp>
        <p:nvSpPr>
          <p:cNvPr id="38" name="TextBox 37">
            <a:extLst>
              <a:ext uri="{FF2B5EF4-FFF2-40B4-BE49-F238E27FC236}">
                <a16:creationId xmlns:a16="http://schemas.microsoft.com/office/drawing/2014/main" id="{1C957964-12B2-0ABA-C446-81CF4C6C9BF1}"/>
              </a:ext>
            </a:extLst>
          </p:cNvPr>
          <p:cNvSpPr txBox="1"/>
          <p:nvPr/>
        </p:nvSpPr>
        <p:spPr bwMode="gray">
          <a:xfrm>
            <a:off x="750221" y="2124269"/>
            <a:ext cx="2850477" cy="260635"/>
          </a:xfrm>
          <a:prstGeom prst="rect">
            <a:avLst/>
          </a:prstGeom>
        </p:spPr>
        <p:txBody>
          <a:bodyPr wrap="square" lIns="45708" tIns="45708" rIns="45708" bIns="45708" rtlCol="0">
            <a:noAutofit/>
          </a:bodyPr>
          <a:lstStyle/>
          <a:p>
            <a:pPr algn="ctr">
              <a:lnSpc>
                <a:spcPct val="90000"/>
              </a:lnSpc>
              <a:spcBef>
                <a:spcPts val="1000"/>
              </a:spcBef>
            </a:pPr>
            <a:r>
              <a:rPr lang="en-GB" sz="1600" b="1" dirty="0">
                <a:solidFill>
                  <a:srgbClr val="FFC000"/>
                </a:solidFill>
                <a:latin typeface="Arial" panose="020B0604020202020204"/>
              </a:rPr>
              <a:t>Net Zero Cloud for Scope 3</a:t>
            </a:r>
          </a:p>
        </p:txBody>
      </p:sp>
      <p:sp>
        <p:nvSpPr>
          <p:cNvPr id="49" name="TextBox 48">
            <a:extLst>
              <a:ext uri="{FF2B5EF4-FFF2-40B4-BE49-F238E27FC236}">
                <a16:creationId xmlns:a16="http://schemas.microsoft.com/office/drawing/2014/main" id="{B6F689E6-365A-11EE-B5CB-9DFA5F7160E5}"/>
              </a:ext>
            </a:extLst>
          </p:cNvPr>
          <p:cNvSpPr txBox="1"/>
          <p:nvPr/>
        </p:nvSpPr>
        <p:spPr bwMode="gray">
          <a:xfrm>
            <a:off x="750221" y="3149543"/>
            <a:ext cx="3059658" cy="1246401"/>
          </a:xfrm>
          <a:prstGeom prst="rect">
            <a:avLst/>
          </a:prstGeom>
        </p:spPr>
        <p:txBody>
          <a:bodyPr wrap="square" lIns="45708" tIns="45708" rIns="45708" bIns="45708" rtlCol="0">
            <a:noAutofit/>
          </a:bodyPr>
          <a:lstStyle/>
          <a:p>
            <a:pPr algn="ctr">
              <a:lnSpc>
                <a:spcPct val="90000"/>
              </a:lnSpc>
              <a:spcBef>
                <a:spcPts val="1000"/>
              </a:spcBef>
            </a:pPr>
            <a:r>
              <a:rPr lang="en-GB" sz="1400" b="1" dirty="0">
                <a:solidFill>
                  <a:schemeClr val="bg1"/>
                </a:solidFill>
                <a:latin typeface="Arial" panose="020B0604020202020204"/>
              </a:rPr>
              <a:t>Scalable NZ Platform for GHG suppliers emissions data collection and reporting</a:t>
            </a:r>
            <a:endParaRPr lang="en-GB" sz="1100" b="1" dirty="0">
              <a:solidFill>
                <a:schemeClr val="bg1"/>
              </a:solidFill>
              <a:latin typeface="Arial" panose="020B0604020202020204"/>
            </a:endParaRPr>
          </a:p>
        </p:txBody>
      </p:sp>
      <p:sp>
        <p:nvSpPr>
          <p:cNvPr id="13" name="TextBox 12">
            <a:extLst>
              <a:ext uri="{FF2B5EF4-FFF2-40B4-BE49-F238E27FC236}">
                <a16:creationId xmlns:a16="http://schemas.microsoft.com/office/drawing/2014/main" id="{BB202289-D6F9-4121-FFAC-F61C372EFA9E}"/>
              </a:ext>
            </a:extLst>
          </p:cNvPr>
          <p:cNvSpPr txBox="1"/>
          <p:nvPr/>
        </p:nvSpPr>
        <p:spPr bwMode="gray">
          <a:xfrm>
            <a:off x="2160276" y="4856020"/>
            <a:ext cx="9582420" cy="224219"/>
          </a:xfrm>
          <a:prstGeom prst="rect">
            <a:avLst/>
          </a:prstGeom>
        </p:spPr>
        <p:txBody>
          <a:bodyPr wrap="square" lIns="45720" tIns="45720" rIns="45720" bIns="45720" rtlCol="0">
            <a:noAutofit/>
          </a:bodyPr>
          <a:lstStyle/>
          <a:p>
            <a:pPr>
              <a:lnSpc>
                <a:spcPct val="90000"/>
              </a:lnSpc>
              <a:spcBef>
                <a:spcPts val="1000"/>
              </a:spcBef>
            </a:pPr>
            <a:r>
              <a:rPr lang="en-US" sz="1400" b="1" dirty="0">
                <a:solidFill>
                  <a:schemeClr val="bg1"/>
                </a:solidFill>
              </a:rPr>
              <a:t>Value for Pfizer:</a:t>
            </a:r>
            <a:endParaRPr lang="en-GB" sz="1100" b="1" dirty="0">
              <a:solidFill>
                <a:schemeClr val="bg1"/>
              </a:solidFill>
              <a:latin typeface="Arial" panose="020B0604020202020204"/>
            </a:endParaRPr>
          </a:p>
          <a:p>
            <a:pPr algn="l">
              <a:lnSpc>
                <a:spcPct val="90000"/>
              </a:lnSpc>
              <a:spcBef>
                <a:spcPts val="1000"/>
              </a:spcBef>
            </a:pPr>
            <a:endParaRPr lang="en-US" sz="1400" b="1" dirty="0">
              <a:solidFill>
                <a:schemeClr val="bg1"/>
              </a:solidFill>
            </a:endParaRPr>
          </a:p>
        </p:txBody>
      </p:sp>
      <p:sp>
        <p:nvSpPr>
          <p:cNvPr id="18" name="TextBox 17">
            <a:extLst>
              <a:ext uri="{FF2B5EF4-FFF2-40B4-BE49-F238E27FC236}">
                <a16:creationId xmlns:a16="http://schemas.microsoft.com/office/drawing/2014/main" id="{B6FAA091-2B80-9A3C-95D5-98A01A04010B}"/>
              </a:ext>
            </a:extLst>
          </p:cNvPr>
          <p:cNvSpPr txBox="1"/>
          <p:nvPr/>
        </p:nvSpPr>
        <p:spPr bwMode="gray">
          <a:xfrm>
            <a:off x="9013426" y="5195474"/>
            <a:ext cx="2522570" cy="931386"/>
          </a:xfrm>
          <a:prstGeom prst="rect">
            <a:avLst/>
          </a:prstGeom>
        </p:spPr>
        <p:txBody>
          <a:bodyPr wrap="square" lIns="45708" tIns="45708" rIns="45708" bIns="45708" rtlCol="0">
            <a:noAutofit/>
          </a:bodyPr>
          <a:lstStyle/>
          <a:p>
            <a:pPr marL="285750" indent="-285750">
              <a:lnSpc>
                <a:spcPct val="90000"/>
              </a:lnSpc>
              <a:spcBef>
                <a:spcPts val="1000"/>
              </a:spcBef>
              <a:buFont typeface="Arial" panose="020B0604020202020204" pitchFamily="34" charset="0"/>
              <a:buChar char="•"/>
            </a:pPr>
            <a:r>
              <a:rPr lang="en-GB" sz="1200" b="1" dirty="0">
                <a:solidFill>
                  <a:schemeClr val="bg1"/>
                </a:solidFill>
                <a:latin typeface="Arial" panose="020B0604020202020204"/>
              </a:rPr>
              <a:t>Gather actual allocated emissions and reductions from Top suppliers to inform Pfizer’s Net Zero goals and progress</a:t>
            </a:r>
            <a:endParaRPr lang="en-GB" sz="1050" b="1" dirty="0">
              <a:solidFill>
                <a:schemeClr val="bg1"/>
              </a:solidFill>
              <a:latin typeface="Arial" panose="020B0604020202020204"/>
            </a:endParaRPr>
          </a:p>
        </p:txBody>
      </p:sp>
      <p:sp>
        <p:nvSpPr>
          <p:cNvPr id="19" name="TextBox 18">
            <a:extLst>
              <a:ext uri="{FF2B5EF4-FFF2-40B4-BE49-F238E27FC236}">
                <a16:creationId xmlns:a16="http://schemas.microsoft.com/office/drawing/2014/main" id="{37361D84-0366-C6D5-3C46-37AFF90C9A6A}"/>
              </a:ext>
            </a:extLst>
          </p:cNvPr>
          <p:cNvSpPr txBox="1"/>
          <p:nvPr/>
        </p:nvSpPr>
        <p:spPr bwMode="gray">
          <a:xfrm>
            <a:off x="2697830" y="5208605"/>
            <a:ext cx="2672031" cy="931386"/>
          </a:xfrm>
          <a:prstGeom prst="rect">
            <a:avLst/>
          </a:prstGeom>
        </p:spPr>
        <p:txBody>
          <a:bodyPr wrap="square" lIns="45708" tIns="45708" rIns="45708" bIns="45708" rtlCol="0">
            <a:noAutofit/>
          </a:bodyPr>
          <a:lstStyle/>
          <a:p>
            <a:pPr marL="285750" indent="-285750">
              <a:lnSpc>
                <a:spcPct val="90000"/>
              </a:lnSpc>
              <a:spcBef>
                <a:spcPts val="1000"/>
              </a:spcBef>
              <a:buFont typeface="Arial" panose="020B0604020202020204" pitchFamily="34" charset="0"/>
              <a:buChar char="•"/>
            </a:pPr>
            <a:r>
              <a:rPr lang="en-GB" sz="1200" b="1" dirty="0">
                <a:solidFill>
                  <a:schemeClr val="bg1"/>
                </a:solidFill>
                <a:latin typeface="Arial" panose="020B0604020202020204"/>
              </a:rPr>
              <a:t>Single platform for supplier GHG emissions data ingestion, validation, analytics and reporting</a:t>
            </a:r>
            <a:endParaRPr lang="en-GB" sz="1050" b="1" dirty="0">
              <a:solidFill>
                <a:schemeClr val="bg1"/>
              </a:solidFill>
              <a:latin typeface="Arial" panose="020B0604020202020204"/>
            </a:endParaRPr>
          </a:p>
        </p:txBody>
      </p:sp>
      <p:sp>
        <p:nvSpPr>
          <p:cNvPr id="20" name="TextBox 19">
            <a:extLst>
              <a:ext uri="{FF2B5EF4-FFF2-40B4-BE49-F238E27FC236}">
                <a16:creationId xmlns:a16="http://schemas.microsoft.com/office/drawing/2014/main" id="{61BA8916-CDD9-1410-7D09-281DB65E4461}"/>
              </a:ext>
            </a:extLst>
          </p:cNvPr>
          <p:cNvSpPr txBox="1"/>
          <p:nvPr/>
        </p:nvSpPr>
        <p:spPr bwMode="gray">
          <a:xfrm>
            <a:off x="5596338" y="5206664"/>
            <a:ext cx="3087586" cy="931386"/>
          </a:xfrm>
          <a:prstGeom prst="rect">
            <a:avLst/>
          </a:prstGeom>
        </p:spPr>
        <p:txBody>
          <a:bodyPr wrap="square" lIns="45708" tIns="45708" rIns="45708" bIns="45708" rtlCol="0">
            <a:noAutofit/>
          </a:bodyPr>
          <a:lstStyle/>
          <a:p>
            <a:pPr marL="285750" indent="-285750">
              <a:lnSpc>
                <a:spcPct val="90000"/>
              </a:lnSpc>
              <a:spcBef>
                <a:spcPts val="1000"/>
              </a:spcBef>
              <a:buFont typeface="Arial" panose="020B0604020202020204" pitchFamily="34" charset="0"/>
              <a:buChar char="•"/>
            </a:pPr>
            <a:r>
              <a:rPr lang="en-US" sz="1200" b="1" dirty="0">
                <a:solidFill>
                  <a:schemeClr val="bg1"/>
                </a:solidFill>
                <a:latin typeface="Arial" panose="020B0604020202020204"/>
              </a:rPr>
              <a:t>Provides Pfizer the ability to undertake analysis with actual supplier data driving improved focus, prioritization and investments in NZ goal achievement</a:t>
            </a:r>
          </a:p>
        </p:txBody>
      </p:sp>
      <p:sp>
        <p:nvSpPr>
          <p:cNvPr id="4" name="TextBox 3">
            <a:extLst>
              <a:ext uri="{FF2B5EF4-FFF2-40B4-BE49-F238E27FC236}">
                <a16:creationId xmlns:a16="http://schemas.microsoft.com/office/drawing/2014/main" id="{5E9CD93F-5A80-1FE2-DC31-38A8C9A4C299}"/>
              </a:ext>
            </a:extLst>
          </p:cNvPr>
          <p:cNvSpPr txBox="1"/>
          <p:nvPr/>
        </p:nvSpPr>
        <p:spPr bwMode="gray">
          <a:xfrm>
            <a:off x="8270230" y="6489991"/>
            <a:ext cx="2818250" cy="246122"/>
          </a:xfrm>
          <a:prstGeom prst="rect">
            <a:avLst/>
          </a:prstGeom>
        </p:spPr>
        <p:txBody>
          <a:bodyPr wrap="square" lIns="45720" tIns="45720" rIns="45720" bIns="45720" rtlCol="0">
            <a:noAutofit/>
          </a:bodyPr>
          <a:lstStyle/>
          <a:p>
            <a:pPr algn="l">
              <a:lnSpc>
                <a:spcPct val="90000"/>
              </a:lnSpc>
              <a:spcBef>
                <a:spcPts val="1000"/>
              </a:spcBef>
            </a:pPr>
            <a:r>
              <a:rPr lang="en-US" sz="900" dirty="0"/>
              <a:t>* Current project scope is limited to Top 200</a:t>
            </a:r>
          </a:p>
        </p:txBody>
      </p:sp>
      <p:cxnSp>
        <p:nvCxnSpPr>
          <p:cNvPr id="5" name="Straight Connector 36">
            <a:extLst>
              <a:ext uri="{FF2B5EF4-FFF2-40B4-BE49-F238E27FC236}">
                <a16:creationId xmlns:a16="http://schemas.microsoft.com/office/drawing/2014/main" id="{17A523C7-F508-B000-4494-F2E6AB440839}"/>
              </a:ext>
            </a:extLst>
          </p:cNvPr>
          <p:cNvCxnSpPr>
            <a:cxnSpLocks/>
          </p:cNvCxnSpPr>
          <p:nvPr/>
        </p:nvCxnSpPr>
        <p:spPr bwMode="gray">
          <a:xfrm>
            <a:off x="4898478" y="2729414"/>
            <a:ext cx="2808779" cy="0"/>
          </a:xfrm>
          <a:prstGeom prst="line">
            <a:avLst/>
          </a:prstGeom>
          <a:noFill/>
          <a:ln w="28575" cap="rnd">
            <a:solidFill>
              <a:schemeClr val="accent2"/>
            </a:solidFill>
            <a:prstDash val="solid"/>
            <a:round/>
            <a:headEnd/>
            <a:tailEnd/>
          </a:ln>
          <a:effectLst/>
        </p:spPr>
      </p:cxnSp>
      <p:cxnSp>
        <p:nvCxnSpPr>
          <p:cNvPr id="8" name="Straight Connector 36">
            <a:extLst>
              <a:ext uri="{FF2B5EF4-FFF2-40B4-BE49-F238E27FC236}">
                <a16:creationId xmlns:a16="http://schemas.microsoft.com/office/drawing/2014/main" id="{9FB49E07-6238-986F-5843-95E8A958A841}"/>
              </a:ext>
            </a:extLst>
          </p:cNvPr>
          <p:cNvCxnSpPr>
            <a:cxnSpLocks/>
          </p:cNvCxnSpPr>
          <p:nvPr/>
        </p:nvCxnSpPr>
        <p:spPr bwMode="gray">
          <a:xfrm>
            <a:off x="8540973" y="2729414"/>
            <a:ext cx="2808779" cy="0"/>
          </a:xfrm>
          <a:prstGeom prst="line">
            <a:avLst/>
          </a:prstGeom>
          <a:noFill/>
          <a:ln w="28575" cap="rnd">
            <a:solidFill>
              <a:srgbClr val="00B0F0"/>
            </a:solidFill>
            <a:prstDash val="solid"/>
            <a:round/>
            <a:headEnd/>
            <a:tailEnd/>
          </a:ln>
          <a:effectLst/>
        </p:spPr>
      </p:cxnSp>
      <p:pic>
        <p:nvPicPr>
          <p:cNvPr id="10" name="Immagine 9">
            <a:extLst>
              <a:ext uri="{FF2B5EF4-FFF2-40B4-BE49-F238E27FC236}">
                <a16:creationId xmlns:a16="http://schemas.microsoft.com/office/drawing/2014/main" id="{782D5E84-97AF-E5C2-F03E-8B3A3833FBB4}"/>
              </a:ext>
            </a:extLst>
          </p:cNvPr>
          <p:cNvPicPr>
            <a:picLocks noChangeAspect="1"/>
          </p:cNvPicPr>
          <p:nvPr/>
        </p:nvPicPr>
        <p:blipFill>
          <a:blip r:embed="rId6"/>
          <a:stretch>
            <a:fillRect/>
          </a:stretch>
        </p:blipFill>
        <p:spPr>
          <a:xfrm>
            <a:off x="211870" y="4577971"/>
            <a:ext cx="1907678" cy="1822594"/>
          </a:xfrm>
          <a:prstGeom prst="rect">
            <a:avLst/>
          </a:prstGeom>
        </p:spPr>
      </p:pic>
    </p:spTree>
    <p:extLst>
      <p:ext uri="{BB962C8B-B14F-4D97-AF65-F5344CB8AC3E}">
        <p14:creationId xmlns:p14="http://schemas.microsoft.com/office/powerpoint/2010/main" val="14029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
            <a:extLst>
              <a:ext uri="{FF2B5EF4-FFF2-40B4-BE49-F238E27FC236}">
                <a16:creationId xmlns:a16="http://schemas.microsoft.com/office/drawing/2014/main" id="{B38E5CEF-F1F2-3021-A74E-0144000C4C64}"/>
              </a:ext>
            </a:extLst>
          </p:cNvPr>
          <p:cNvSpPr>
            <a:spLocks noGrp="1"/>
          </p:cNvSpPr>
          <p:nvPr>
            <p:ph idx="1"/>
          </p:nvPr>
        </p:nvSpPr>
        <p:spPr>
          <a:xfrm>
            <a:off x="448172" y="1801368"/>
            <a:ext cx="11295782" cy="3950208"/>
          </a:xfrm>
        </p:spPr>
        <p:txBody>
          <a:bodyPr/>
          <a:lstStyle/>
          <a:p>
            <a:pPr algn="ctr"/>
            <a:endParaRPr lang="it-IT" sz="4800" dirty="0"/>
          </a:p>
          <a:p>
            <a:pPr algn="ctr"/>
            <a:r>
              <a:rPr lang="it-IT" sz="4800" dirty="0"/>
              <a:t>THANK YOU!</a:t>
            </a:r>
          </a:p>
          <a:p>
            <a:pPr algn="ctr"/>
            <a:endParaRPr lang="it-IT" sz="4800" dirty="0"/>
          </a:p>
        </p:txBody>
      </p:sp>
    </p:spTree>
    <p:extLst>
      <p:ext uri="{BB962C8B-B14F-4D97-AF65-F5344CB8AC3E}">
        <p14:creationId xmlns:p14="http://schemas.microsoft.com/office/powerpoint/2010/main" val="1171397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fizer_PowerPoint_Template (1).potx  -  Read-Only" id="{C95B7A3C-2E19-45D9-8E35-373FECEF4AE4}" vid="{7BFCCB4A-2E31-495D-A96B-B3D34D3ACB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5DAA61F33F041911736390A155C88" ma:contentTypeVersion="5" ma:contentTypeDescription="Create a new document." ma:contentTypeScope="" ma:versionID="67150128b93a4a8feb8f5a84f476d7c6">
  <xsd:schema xmlns:xsd="http://www.w3.org/2001/XMLSchema" xmlns:xs="http://www.w3.org/2001/XMLSchema" xmlns:p="http://schemas.microsoft.com/office/2006/metadata/properties" xmlns:ns2="2c946e78-386b-4914-a0fa-0c16e7c175a7" xmlns:ns3="4c21ef8d-c106-481b-86d4-4d447bb82e77" targetNamespace="http://schemas.microsoft.com/office/2006/metadata/properties" ma:root="true" ma:fieldsID="f121ce29dc59e828296b0d7dc713d7ca" ns2:_="" ns3:_="">
    <xsd:import namespace="2c946e78-386b-4914-a0fa-0c16e7c175a7"/>
    <xsd:import namespace="4c21ef8d-c106-481b-86d4-4d447bb82e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46e78-386b-4914-a0fa-0c16e7c17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1ef8d-c106-481b-86d4-4d447bb82e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FFC31B-00EF-4BB5-92B2-D64B2CDBA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946e78-386b-4914-a0fa-0c16e7c175a7"/>
    <ds:schemaRef ds:uri="4c21ef8d-c106-481b-86d4-4d447bb82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A1139-2780-4B18-BB83-20A2E08A68AE}">
  <ds:schemaRefs>
    <ds:schemaRef ds:uri="2c946e78-386b-4914-a0fa-0c16e7c175a7"/>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4c21ef8d-c106-481b-86d4-4d447bb82e77"/>
    <ds:schemaRef ds:uri="http://www.w3.org/XML/1998/namespace"/>
    <ds:schemaRef ds:uri="http://purl.org/dc/terms/"/>
  </ds:schemaRefs>
</ds:datastoreItem>
</file>

<file path=customXml/itemProps3.xml><?xml version="1.0" encoding="utf-8"?>
<ds:datastoreItem xmlns:ds="http://schemas.openxmlformats.org/officeDocument/2006/customXml" ds:itemID="{0E263DDE-A8A8-415F-9C33-E9E557C6A0CF}">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1702</TotalTime>
  <Words>570</Words>
  <Application>Microsoft Office PowerPoint</Application>
  <PresentationFormat>Widescreen</PresentationFormat>
  <Paragraphs>58</Paragraphs>
  <Slides>6</Slides>
  <Notes>5</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6</vt:i4>
      </vt:variant>
    </vt:vector>
  </HeadingPairs>
  <TitlesOfParts>
    <vt:vector size="12" baseType="lpstr">
      <vt:lpstr>Arial</vt:lpstr>
      <vt:lpstr>Arial Narrow</vt:lpstr>
      <vt:lpstr>Calibri</vt:lpstr>
      <vt:lpstr>Segoe UI</vt:lpstr>
      <vt:lpstr>1_Office Theme</vt:lpstr>
      <vt:lpstr>think-cell Slide</vt:lpstr>
      <vt:lpstr>Presentazione standard di PowerPoint</vt:lpstr>
      <vt:lpstr>Anti-trust guidelines</vt:lpstr>
      <vt:lpstr>Pfizer’s progress Pfizer’s commitment spans more than 20 years, and we are continuing to scale our ambitions</vt:lpstr>
      <vt:lpstr>Reaching Net Zero will require longer-term, scaled action, working in parallel on Supplier Engagement and Data emissions reporting</vt:lpstr>
      <vt:lpstr>Shifting from estimating emissions using spend data to collecting actual emission data from suppliers Implementing a single comprehensive technology solution to measure, track and manage Pfizer Scope 3 Supplier emissions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Henderson, Charles</dc:creator>
  <cp:lastModifiedBy>Maria Terracina</cp:lastModifiedBy>
  <cp:revision>19</cp:revision>
  <dcterms:created xsi:type="dcterms:W3CDTF">2023-11-10T08:26:13Z</dcterms:created>
  <dcterms:modified xsi:type="dcterms:W3CDTF">2024-01-20T15:32:00Z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0x010100B585DAA61F33F041911736390A155C88</vt:lpwstr>
  </property>
  <property fmtid="{D5CDD505-2E9C-101B-9397-08002B2CF9AE}" pid="3" name="MSIP_Label_4791b42f-c435-42ca-9531-75a3f42aae3d_Enabled">
    <vt:lpwstr>true</vt:lpwstr>
  </property>
  <property fmtid="{D5CDD505-2E9C-101B-9397-08002B2CF9AE}" pid="4" name="MSIP_Label_4791b42f-c435-42ca-9531-75a3f42aae3d_SetDate">
    <vt:lpwstr>2023-11-14T17:56:35Z</vt:lpwstr>
  </property>
  <property fmtid="{D5CDD505-2E9C-101B-9397-08002B2CF9AE}" pid="5" name="MSIP_Label_4791b42f-c435-42ca-9531-75a3f42aae3d_Method">
    <vt:lpwstr>Privileged</vt:lpwstr>
  </property>
  <property fmtid="{D5CDD505-2E9C-101B-9397-08002B2CF9AE}" pid="6" name="MSIP_Label_4791b42f-c435-42ca-9531-75a3f42aae3d_Name">
    <vt:lpwstr>4791b42f-c435-42ca-9531-75a3f42aae3d</vt:lpwstr>
  </property>
  <property fmtid="{D5CDD505-2E9C-101B-9397-08002B2CF9AE}" pid="7" name="MSIP_Label_4791b42f-c435-42ca-9531-75a3f42aae3d_SiteId">
    <vt:lpwstr>7a916015-20ae-4ad1-9170-eefd915e9272</vt:lpwstr>
  </property>
  <property fmtid="{D5CDD505-2E9C-101B-9397-08002B2CF9AE}" pid="8" name="MSIP_Label_4791b42f-c435-42ca-9531-75a3f42aae3d_ActionId">
    <vt:lpwstr>c32a7383-f9f4-45bf-9668-fe0161e2ad96</vt:lpwstr>
  </property>
  <property fmtid="{D5CDD505-2E9C-101B-9397-08002B2CF9AE}" pid="9" name="MSIP_Label_4791b42f-c435-42ca-9531-75a3f42aae3d_ContentBits">
    <vt:lpwstr>0</vt:lpwstr>
  </property>
</Properties>
</file>