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62691B-63D1-7F20-A06A-E12DAF1D86F9}" name="Andrew Griffiths" initials="AG" userId="S::Andrew.Griffiths@planetmark.com::b6880ad7-12ae-4fda-929d-0ddcf1771a5e" providerId="AD"/>
  <p188:author id="{DA822C6A-DB3D-DF11-4D27-607634480101}" name="Guest User" initials="GU" userId="S::urn:spo:anon#58fe8cf425572692a1d3ee5e53de5e656ee935ce911147fceeae31c496576f37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80F0E-C866-48B9-B6BF-8DBA71436E9D}" v="7" dt="2024-01-16T13:13:16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A6DE-693B-406B-A0DD-FBC3C6D128AA}" type="datetimeFigureOut">
              <a:t>1/18/2024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9026-4397-43FD-9B46-8522370624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98B6-00BE-011B-58E6-6D9997DAF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B79C0-1175-2F6E-9B80-5269B7D61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D1F27-E8E5-C1C7-7157-5B557D48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B1F4B-01DD-705F-FED2-2F363CB9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4FC50-F253-32DF-5C3E-5BA119F2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9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D921-88C9-7039-51A2-59665FC8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82DAF-85DE-8F43-48DA-3BE9C10B4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A04F-D3F7-E912-44A2-A862FE5F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FA6F-008B-4C46-9A3E-084A0684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9CB1-36C7-99F5-A130-7266C955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0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BD8EA-22A1-FDEF-D979-C95A88692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D9B11-1B6D-737E-09F8-4310133D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0AD1-3496-89F6-8AB1-CBD2B41C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3AF5-F7A7-DFD8-50DE-9F09E86F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7C780-18B3-930E-AA2B-7F82AC1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3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69C1-B8F2-D2DB-29CB-CF4E1967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C08B-1495-1270-934E-0F7B786B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8713-7F87-73EA-77E2-6EA8F866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19D8D-8989-5EA9-EBCC-441A8833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F406-D5BA-C633-C4D3-75F50BE6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1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9CAA-45B7-CFDC-74E5-EC5FE552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830AE-7913-FA9C-FF1F-AC47C7B81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FEC8-FCFA-5E12-91A4-C037285E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0F79F-33AE-C936-8216-5D7F65C2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6358D-D86B-8AEC-0323-580A081F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BD08-BECE-9B16-0F18-2825970D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DC31-3470-BD8A-A5B8-57EFC2B16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56158-4B31-6528-BBE7-04A81AC08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8803F-08AE-34BF-B9D5-5717E3A2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BDAD8-253D-FA15-633C-81AEB244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3322-10E4-90D9-DB91-EE91F438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4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06AA-A316-7358-D7F0-BFBEAF2B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DC09-975D-B29C-86E6-93736AB7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1AEE5-4023-CE41-8AF0-2299BB36E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E0C57-78DB-2445-3B34-C73C19B5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DE961-480E-0FCD-8370-8B5229B34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F63F5-0D09-DBC9-F175-7DB85F7D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65580-2C46-0FD1-3C7D-B0F2408C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3141-0779-D042-A6F0-E6CBE710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8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05A-88CA-6461-A9F7-379AD02F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246A3-7D2D-7F98-4B8B-AD8E894E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B7D54-F69C-9FA2-BA64-AD49673D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D9A7E-F963-8B74-D209-52B5EB08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4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C1DCA-CC75-9455-A169-C7AF3C6B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3B200-6D6B-4B9D-11D3-532788C2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7B1D7-6F8D-A381-BD20-D98855C1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4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FEF0-FBAC-663D-61B1-B4F37F16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DFC5-5339-329C-7760-1F316080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53B36-F113-6C52-9631-E33BDBB9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9E013-087C-2A6F-A0C4-CA074B23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34C37-A2FE-D84C-AF92-D4BEFE66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CAE07-2C30-9C8E-42D6-4800D28D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732E-6AE6-890D-9CB6-A5E7A217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5ECBF-2506-EBF5-B21D-90D79825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50FBD-309D-6ADF-0F5F-B05F2BAC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28DE5-B0EF-BD0F-DF58-00CDFE90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942A0-BDB6-21BE-926D-63B3CC4C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60C2B-9B2D-0F42-DA36-6ECFB798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1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5D19C-7353-DC87-0ABD-B3786723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0222C-E495-00E6-162F-08D752BA6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5D26-86BE-A411-9B36-3CEFA2B6A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6327-F0EC-412D-A981-E450AA4A26C2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2953-DCBE-A4DD-EBB7-44B3E7460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5D0F-F5C7-532A-D9D3-6E9774DD0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82EC-5414-4CFC-A952-87D939EE0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aerial view of a land&#10;&#10;Description automatically generated">
            <a:extLst>
              <a:ext uri="{FF2B5EF4-FFF2-40B4-BE49-F238E27FC236}">
                <a16:creationId xmlns:a16="http://schemas.microsoft.com/office/drawing/2014/main" id="{5EB11E8F-A1B8-A759-64DC-ECC6A9867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8" r="-1" b="108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27AFE-CFD0-A3B2-1162-582D38C2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0635" y="1808083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ptos"/>
                <a:cs typeface="Calibri"/>
              </a:rPr>
              <a:t>Bringing carbon accountants together for collective impact</a:t>
            </a:r>
            <a:endParaRPr lang="en-GB">
              <a:solidFill>
                <a:srgbClr val="FFFFFF"/>
              </a:solidFill>
              <a:latin typeface="Aptos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6D04D-F3CF-C28F-4047-2370A629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3895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ptos"/>
              </a:rPr>
              <a:t>Carbon Accounting Alliance</a:t>
            </a:r>
            <a:endParaRPr lang="en-GB">
              <a:solidFill>
                <a:srgbClr val="FFFFFF"/>
              </a:solidFill>
              <a:latin typeface="Aptos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654523E-76B3-C99E-3E4E-86589FD9D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4" y="-367525"/>
            <a:ext cx="3287113" cy="3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ne flying above the clouds&#10;&#10;Description automatically generated">
            <a:extLst>
              <a:ext uri="{FF2B5EF4-FFF2-40B4-BE49-F238E27FC236}">
                <a16:creationId xmlns:a16="http://schemas.microsoft.com/office/drawing/2014/main" id="{78858E66-0B24-BBAB-9794-C323EEF84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40ACE2-59D3-EC7A-7C03-029EF06C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27" y="-367525"/>
            <a:ext cx="3288637" cy="3288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8B7D7-B55D-C4DD-D110-72A0E5DD5E56}"/>
              </a:ext>
            </a:extLst>
          </p:cNvPr>
          <p:cNvSpPr txBox="1"/>
          <p:nvPr/>
        </p:nvSpPr>
        <p:spPr>
          <a:xfrm>
            <a:off x="208472" y="2973716"/>
            <a:ext cx="11775056" cy="4339650"/>
          </a:xfrm>
          <a:prstGeom prst="rect">
            <a:avLst/>
          </a:prstGeom>
          <a:noFill/>
        </p:spPr>
        <p:txBody>
          <a:bodyPr wrap="square" numCol="4">
            <a:spAutoFit/>
          </a:bodyPr>
          <a:lstStyle/>
          <a:p>
            <a:pPr algn="l"/>
            <a:r>
              <a:rPr lang="en-US" sz="2400" b="1" i="0" dirty="0">
                <a:effectLst/>
                <a:latin typeface="var(--heading-font-font-family)"/>
              </a:rPr>
              <a:t>200+</a:t>
            </a:r>
          </a:p>
          <a:p>
            <a:pPr algn="l"/>
            <a:endParaRPr lang="en-US" sz="1400" b="0" i="0" dirty="0">
              <a:effectLst/>
              <a:latin typeface="Pontano Sans"/>
            </a:endParaRPr>
          </a:p>
          <a:p>
            <a:pPr algn="l"/>
            <a:r>
              <a:rPr lang="en-US" sz="1400" b="0" i="0" dirty="0">
                <a:effectLst/>
                <a:latin typeface="Pontano Sans"/>
              </a:rPr>
              <a:t>More than 200 companies </a:t>
            </a:r>
          </a:p>
          <a:p>
            <a:pPr algn="l"/>
            <a:r>
              <a:rPr lang="en-US" sz="1400" b="0" i="0" dirty="0">
                <a:effectLst/>
                <a:latin typeface="Pontano Sans"/>
              </a:rPr>
              <a:t>of all sizes have joined the alliance, headquartered in 30+ countries.</a:t>
            </a: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r>
              <a:rPr lang="en-US" sz="2400" b="1" i="0" dirty="0">
                <a:effectLst/>
                <a:latin typeface="var(--heading-font-font-family)"/>
              </a:rPr>
              <a:t>50,000+</a:t>
            </a:r>
          </a:p>
          <a:p>
            <a:pPr algn="l"/>
            <a:endParaRPr lang="en-US" sz="1400" b="0" i="0" dirty="0">
              <a:effectLst/>
              <a:latin typeface="Pontano Sans"/>
            </a:endParaRPr>
          </a:p>
          <a:p>
            <a:pPr algn="l"/>
            <a:r>
              <a:rPr lang="en-US" sz="1400" b="0" i="0" dirty="0">
                <a:effectLst/>
                <a:latin typeface="Pontano Sans"/>
              </a:rPr>
              <a:t>We have collectively measured the carbon footprints of over 50,000 organisations.*</a:t>
            </a: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r>
              <a:rPr lang="en-US" sz="2400" b="1" i="0" dirty="0">
                <a:effectLst/>
                <a:latin typeface="var(--heading-font-font-family)"/>
              </a:rPr>
              <a:t>&gt;1B tCO2e Measured</a:t>
            </a:r>
          </a:p>
          <a:p>
            <a:pPr algn="l"/>
            <a:endParaRPr lang="en-US" sz="1400" b="0" i="0" dirty="0">
              <a:effectLst/>
              <a:latin typeface="Pontano Sans"/>
            </a:endParaRPr>
          </a:p>
          <a:p>
            <a:pPr algn="l"/>
            <a:r>
              <a:rPr lang="en-US" sz="1400" b="0" i="0" dirty="0">
                <a:effectLst/>
                <a:latin typeface="Pontano Sans"/>
              </a:rPr>
              <a:t>We have collectively measured more than 1 billion </a:t>
            </a:r>
            <a:r>
              <a:rPr lang="en-US" sz="1400" b="0" i="0" dirty="0" err="1">
                <a:effectLst/>
                <a:latin typeface="Pontano Sans"/>
              </a:rPr>
              <a:t>tonnes</a:t>
            </a:r>
            <a:r>
              <a:rPr lang="en-US" sz="1400" b="0" i="0" dirty="0">
                <a:effectLst/>
                <a:latin typeface="Pontano Sans"/>
              </a:rPr>
              <a:t> of CO2e with our clients.*</a:t>
            </a:r>
          </a:p>
          <a:p>
            <a:pPr algn="l"/>
            <a:endParaRPr lang="en-US" b="0" i="0" dirty="0">
              <a:effectLst/>
              <a:latin typeface="Pontano Sans"/>
            </a:endParaRPr>
          </a:p>
          <a:p>
            <a:pPr algn="l"/>
            <a:r>
              <a:rPr lang="en-US" sz="1100" b="0" i="1" dirty="0">
                <a:effectLst/>
                <a:latin typeface="Pontano Sans"/>
              </a:rPr>
              <a:t>Currently only includes 27 CAA members</a:t>
            </a: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dirty="0">
              <a:latin typeface="var(--heading-font-font-family)"/>
            </a:endParaRPr>
          </a:p>
          <a:p>
            <a:pPr algn="l"/>
            <a:endParaRPr lang="en-US" b="1" i="0" dirty="0">
              <a:effectLst/>
              <a:latin typeface="var(--heading-font-font-family)"/>
            </a:endParaRPr>
          </a:p>
          <a:p>
            <a:pPr algn="l"/>
            <a:r>
              <a:rPr lang="en-US" sz="2400" b="1" i="0" dirty="0">
                <a:effectLst/>
                <a:latin typeface="var(--heading-font-font-family)"/>
              </a:rPr>
              <a:t>&gt;29m tCO2e Reduced</a:t>
            </a:r>
          </a:p>
          <a:p>
            <a:pPr algn="l"/>
            <a:endParaRPr lang="en-US" sz="1400" b="0" i="0" dirty="0">
              <a:effectLst/>
              <a:latin typeface="Pontano Sans"/>
            </a:endParaRPr>
          </a:p>
          <a:p>
            <a:pPr algn="l"/>
            <a:r>
              <a:rPr lang="en-US" sz="1400" b="0" i="0" dirty="0">
                <a:effectLst/>
                <a:latin typeface="Pontano Sans"/>
              </a:rPr>
              <a:t>We have measured 29+ million </a:t>
            </a:r>
            <a:r>
              <a:rPr lang="en-US" sz="1400" b="0" i="0" dirty="0" err="1">
                <a:effectLst/>
                <a:latin typeface="Pontano Sans"/>
              </a:rPr>
              <a:t>tonnes</a:t>
            </a:r>
            <a:r>
              <a:rPr lang="en-US" sz="1400" b="0" i="0" dirty="0">
                <a:effectLst/>
                <a:latin typeface="Pontano Sans"/>
              </a:rPr>
              <a:t> of direct CO2e reductions achieved (not offsets).*</a:t>
            </a:r>
          </a:p>
          <a:p>
            <a:pPr algn="l"/>
            <a:endParaRPr lang="en-US" b="0" i="0" dirty="0">
              <a:effectLst/>
              <a:latin typeface="Pontano Sans"/>
            </a:endParaRPr>
          </a:p>
          <a:p>
            <a:pPr algn="l"/>
            <a:r>
              <a:rPr lang="en-US" sz="1100" b="0" i="1" dirty="0">
                <a:effectLst/>
                <a:latin typeface="Pontano Sans"/>
              </a:rPr>
              <a:t>Currently only includes 27 CAA members</a:t>
            </a:r>
          </a:p>
          <a:p>
            <a:pPr algn="l"/>
            <a:endParaRPr lang="en-US" sz="1200" b="0" i="0" dirty="0">
              <a:solidFill>
                <a:schemeClr val="bg1"/>
              </a:solidFill>
              <a:effectLst/>
              <a:latin typeface="Pontano Sans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Pontano Sans"/>
            </a:endParaRPr>
          </a:p>
          <a:p>
            <a:pPr algn="l"/>
            <a:endParaRPr lang="en-US" sz="1200" b="0" i="0" dirty="0">
              <a:solidFill>
                <a:schemeClr val="bg1"/>
              </a:solidFill>
              <a:effectLst/>
              <a:latin typeface="Pontano Sans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Pontano Sans"/>
            </a:endParaRPr>
          </a:p>
          <a:p>
            <a:pPr algn="l"/>
            <a:endParaRPr lang="en-US" sz="1200" b="0" i="0" dirty="0">
              <a:solidFill>
                <a:schemeClr val="bg1"/>
              </a:solidFill>
              <a:effectLst/>
              <a:latin typeface="Pontano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98EC6-F521-6B07-70FB-9A69801A0208}"/>
              </a:ext>
            </a:extLst>
          </p:cNvPr>
          <p:cNvSpPr txBox="1"/>
          <p:nvPr/>
        </p:nvSpPr>
        <p:spPr>
          <a:xfrm>
            <a:off x="321661" y="6286878"/>
            <a:ext cx="63130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effectLst/>
              </a:rPr>
              <a:t>*These figures are estimates based on information provided by CAA Members. Not all have shared figures for every measure and reporting periods and boundaries vary.</a:t>
            </a:r>
          </a:p>
        </p:txBody>
      </p:sp>
      <p:pic>
        <p:nvPicPr>
          <p:cNvPr id="16" name="Picture 15" descr="A logo with blue lines on a black background&#10;&#10;Description automatically generated">
            <a:extLst>
              <a:ext uri="{FF2B5EF4-FFF2-40B4-BE49-F238E27FC236}">
                <a16:creationId xmlns:a16="http://schemas.microsoft.com/office/drawing/2014/main" id="{C6088D11-29BB-D1A3-E39D-1330EBEB8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41" y="295714"/>
            <a:ext cx="1131433" cy="792003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1D0109C-A274-CE3A-DC44-0E4ABF100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89" y="639730"/>
            <a:ext cx="1737988" cy="257222"/>
          </a:xfrm>
          <a:prstGeom prst="rect">
            <a:avLst/>
          </a:prstGeom>
        </p:spPr>
      </p:pic>
      <p:pic>
        <p:nvPicPr>
          <p:cNvPr id="11" name="Picture 10" descr="A black and blue text&#10;&#10;Description automatically generated">
            <a:extLst>
              <a:ext uri="{FF2B5EF4-FFF2-40B4-BE49-F238E27FC236}">
                <a16:creationId xmlns:a16="http://schemas.microsoft.com/office/drawing/2014/main" id="{ED350638-5A27-5E5D-AE86-B53953A6D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60" y="1334494"/>
            <a:ext cx="1392993" cy="348248"/>
          </a:xfrm>
          <a:prstGeom prst="rect">
            <a:avLst/>
          </a:prstGeom>
        </p:spPr>
      </p:pic>
      <p:pic>
        <p:nvPicPr>
          <p:cNvPr id="1026" name="Picture 2" descr="Marlin Communications | UCaaS, Video, Connectivity, Security, Mobiles">
            <a:extLst>
              <a:ext uri="{FF2B5EF4-FFF2-40B4-BE49-F238E27FC236}">
                <a16:creationId xmlns:a16="http://schemas.microsoft.com/office/drawing/2014/main" id="{88452AEA-5ED5-0714-468D-A7AE8A6D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38" y="558574"/>
            <a:ext cx="1530666" cy="3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8DD9D227-6427-92F8-750B-FA380F789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47" y="597480"/>
            <a:ext cx="1524003" cy="234696"/>
          </a:xfrm>
          <a:prstGeom prst="rect">
            <a:avLst/>
          </a:prstGeom>
        </p:spPr>
      </p:pic>
      <p:pic>
        <p:nvPicPr>
          <p:cNvPr id="18" name="Picture 17" descr="A black and grey logo&#10;&#10;Description automatically generated with medium confidence">
            <a:extLst>
              <a:ext uri="{FF2B5EF4-FFF2-40B4-BE49-F238E27FC236}">
                <a16:creationId xmlns:a16="http://schemas.microsoft.com/office/drawing/2014/main" id="{968D08DE-E578-D20D-0CAF-6C861C777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0" y="1334494"/>
            <a:ext cx="1466847" cy="234696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175E4CA9-64E7-FEE7-E108-C049C3D391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11" y="1158587"/>
            <a:ext cx="1537902" cy="851998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BA3E6-D221-7EAE-FA83-483E348728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4" y="1240005"/>
            <a:ext cx="1524003" cy="423673"/>
          </a:xfrm>
          <a:prstGeom prst="rect">
            <a:avLst/>
          </a:prstGeom>
        </p:spPr>
      </p:pic>
      <p:pic>
        <p:nvPicPr>
          <p:cNvPr id="24" name="Picture 23" descr="A blue letter s with a globe and text&#10;&#10;Description automatically generated">
            <a:extLst>
              <a:ext uri="{FF2B5EF4-FFF2-40B4-BE49-F238E27FC236}">
                <a16:creationId xmlns:a16="http://schemas.microsoft.com/office/drawing/2014/main" id="{152AD013-9AC6-295E-29A3-491D8E54B4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93" y="320170"/>
            <a:ext cx="500836" cy="789317"/>
          </a:xfrm>
          <a:prstGeom prst="rect">
            <a:avLst/>
          </a:prstGeom>
        </p:spPr>
      </p:pic>
      <p:pic>
        <p:nvPicPr>
          <p:cNvPr id="1028" name="Picture 4" descr="Environmental Consultancy | Sustainability Experts for Business">
            <a:extLst>
              <a:ext uri="{FF2B5EF4-FFF2-40B4-BE49-F238E27FC236}">
                <a16:creationId xmlns:a16="http://schemas.microsoft.com/office/drawing/2014/main" id="{D70DAAEE-DB44-321E-32E7-BEB9D5F7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888" y="1192719"/>
            <a:ext cx="712477" cy="5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123</Words>
  <Application>Microsoft Office PowerPoint</Application>
  <PresentationFormat>Widescreen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Pontano Sans</vt:lpstr>
      <vt:lpstr>var(--heading-font-font-family)</vt:lpstr>
      <vt:lpstr>Office Theme</vt:lpstr>
      <vt:lpstr>Bringing carbon accountants together for collective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Emilien Hoet</dc:creator>
  <cp:lastModifiedBy>Emilien Hoet</cp:lastModifiedBy>
  <cp:revision>208</cp:revision>
  <dcterms:created xsi:type="dcterms:W3CDTF">2023-11-27T13:34:30Z</dcterms:created>
  <dcterms:modified xsi:type="dcterms:W3CDTF">2024-01-18T14:20:36Z</dcterms:modified>
</cp:coreProperties>
</file>